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handoutMasterIdLst>
    <p:handoutMasterId r:id="rId43"/>
  </p:handoutMasterIdLst>
  <p:sldIdLst>
    <p:sldId id="256" r:id="rId2"/>
    <p:sldId id="724" r:id="rId3"/>
    <p:sldId id="725" r:id="rId4"/>
    <p:sldId id="726" r:id="rId5"/>
    <p:sldId id="559" r:id="rId6"/>
    <p:sldId id="568" r:id="rId7"/>
    <p:sldId id="560" r:id="rId8"/>
    <p:sldId id="569" r:id="rId9"/>
    <p:sldId id="576" r:id="rId10"/>
    <p:sldId id="742" r:id="rId11"/>
    <p:sldId id="571" r:id="rId12"/>
    <p:sldId id="570" r:id="rId13"/>
    <p:sldId id="562" r:id="rId14"/>
    <p:sldId id="563" r:id="rId15"/>
    <p:sldId id="572" r:id="rId16"/>
    <p:sldId id="580" r:id="rId17"/>
    <p:sldId id="573" r:id="rId18"/>
    <p:sldId id="574" r:id="rId19"/>
    <p:sldId id="575" r:id="rId20"/>
    <p:sldId id="564" r:id="rId21"/>
    <p:sldId id="578" r:id="rId22"/>
    <p:sldId id="746" r:id="rId23"/>
    <p:sldId id="743" r:id="rId24"/>
    <p:sldId id="747" r:id="rId25"/>
    <p:sldId id="579" r:id="rId26"/>
    <p:sldId id="744" r:id="rId27"/>
    <p:sldId id="585" r:id="rId28"/>
    <p:sldId id="565" r:id="rId29"/>
    <p:sldId id="566" r:id="rId30"/>
    <p:sldId id="720" r:id="rId31"/>
    <p:sldId id="721" r:id="rId32"/>
    <p:sldId id="723" r:id="rId33"/>
    <p:sldId id="735" r:id="rId34"/>
    <p:sldId id="736" r:id="rId35"/>
    <p:sldId id="737" r:id="rId36"/>
    <p:sldId id="738" r:id="rId37"/>
    <p:sldId id="739" r:id="rId38"/>
    <p:sldId id="740" r:id="rId39"/>
    <p:sldId id="745" r:id="rId40"/>
    <p:sldId id="483" r:id="rId41"/>
  </p:sldIdLst>
  <p:sldSz cx="9144000" cy="6858000" type="screen4x3"/>
  <p:notesSz cx="9874250"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5C5C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094" y="-834"/>
      </p:cViewPr>
      <p:guideLst>
        <p:guide orient="horz" pos="2160"/>
        <p:guide pos="2880"/>
      </p:guideLst>
    </p:cSldViewPr>
  </p:slideViewPr>
  <p:notesTextViewPr>
    <p:cViewPr>
      <p:scale>
        <a:sx n="1" d="1"/>
        <a:sy n="1" d="1"/>
      </p:scale>
      <p:origin x="0" y="0"/>
    </p:cViewPr>
  </p:notesTextViewPr>
  <p:sorterViewPr>
    <p:cViewPr>
      <p:scale>
        <a:sx n="100" d="100"/>
        <a:sy n="100" d="100"/>
      </p:scale>
      <p:origin x="0" y="82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593123" y="0"/>
            <a:ext cx="4278842" cy="339884"/>
          </a:xfrm>
          <a:prstGeom prst="rect">
            <a:avLst/>
          </a:prstGeom>
        </p:spPr>
        <p:txBody>
          <a:bodyPr vert="horz" lIns="91440" tIns="45720" rIns="91440" bIns="45720" rtlCol="0"/>
          <a:lstStyle>
            <a:lvl1pPr algn="r">
              <a:defRPr sz="1200"/>
            </a:lvl1pPr>
          </a:lstStyle>
          <a:p>
            <a:fld id="{470C855D-1F62-4F81-93BB-D4EE07FB0025}" type="datetime1">
              <a:rPr lang="de-DE" smtClean="0"/>
              <a:t>27.09.2016</a:t>
            </a:fld>
            <a:endParaRPr lang="de-DE"/>
          </a:p>
        </p:txBody>
      </p:sp>
      <p:sp>
        <p:nvSpPr>
          <p:cNvPr id="4" name="Fußzeilenplatzhalter 3"/>
          <p:cNvSpPr>
            <a:spLocks noGrp="1"/>
          </p:cNvSpPr>
          <p:nvPr>
            <p:ph type="ftr" sz="quarter" idx="2"/>
          </p:nvPr>
        </p:nvSpPr>
        <p:spPr>
          <a:xfrm>
            <a:off x="0" y="6456612"/>
            <a:ext cx="4278842" cy="33988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593123" y="6456612"/>
            <a:ext cx="4278842" cy="339884"/>
          </a:xfrm>
          <a:prstGeom prst="rect">
            <a:avLst/>
          </a:prstGeom>
        </p:spPr>
        <p:txBody>
          <a:bodyPr vert="horz" lIns="91440" tIns="45720" rIns="91440" bIns="45720" rtlCol="0" anchor="b"/>
          <a:lstStyle>
            <a:lvl1pPr algn="r">
              <a:defRPr sz="1200"/>
            </a:lvl1pPr>
          </a:lstStyle>
          <a:p>
            <a:fld id="{9C18C124-0165-4344-83F8-CA1913FFFBA3}" type="slidenum">
              <a:rPr lang="de-DE" smtClean="0"/>
              <a:t>‹Nr.›</a:t>
            </a:fld>
            <a:endParaRPr lang="de-DE"/>
          </a:p>
        </p:txBody>
      </p:sp>
    </p:spTree>
    <p:extLst>
      <p:ext uri="{BB962C8B-B14F-4D97-AF65-F5344CB8AC3E}">
        <p14:creationId xmlns:p14="http://schemas.microsoft.com/office/powerpoint/2010/main" val="230018375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593123" y="0"/>
            <a:ext cx="4278842" cy="339884"/>
          </a:xfrm>
          <a:prstGeom prst="rect">
            <a:avLst/>
          </a:prstGeom>
        </p:spPr>
        <p:txBody>
          <a:bodyPr vert="horz" lIns="91440" tIns="45720" rIns="91440" bIns="45720" rtlCol="0"/>
          <a:lstStyle>
            <a:lvl1pPr algn="r">
              <a:defRPr sz="1200"/>
            </a:lvl1pPr>
          </a:lstStyle>
          <a:p>
            <a:fld id="{07FAD8A3-F2BC-4CC9-9E95-E52DE8D6A805}" type="datetime1">
              <a:rPr lang="de-DE" smtClean="0"/>
              <a:t>27.09.2016</a:t>
            </a:fld>
            <a:endParaRPr lang="de-DE"/>
          </a:p>
        </p:txBody>
      </p:sp>
      <p:sp>
        <p:nvSpPr>
          <p:cNvPr id="4" name="Folienbildplatzhalter 3"/>
          <p:cNvSpPr>
            <a:spLocks noGrp="1" noRot="1" noChangeAspect="1"/>
          </p:cNvSpPr>
          <p:nvPr>
            <p:ph type="sldImg" idx="2"/>
          </p:nvPr>
        </p:nvSpPr>
        <p:spPr>
          <a:xfrm>
            <a:off x="3236913" y="509588"/>
            <a:ext cx="3400425" cy="25495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87425" y="3228896"/>
            <a:ext cx="7899400" cy="3058954"/>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456612"/>
            <a:ext cx="4278842" cy="339884"/>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593123" y="6456612"/>
            <a:ext cx="4278842" cy="339884"/>
          </a:xfrm>
          <a:prstGeom prst="rect">
            <a:avLst/>
          </a:prstGeom>
        </p:spPr>
        <p:txBody>
          <a:bodyPr vert="horz" lIns="91440" tIns="45720" rIns="91440" bIns="45720" rtlCol="0" anchor="b"/>
          <a:lstStyle>
            <a:lvl1pPr algn="r">
              <a:defRPr sz="1200"/>
            </a:lvl1pPr>
          </a:lstStyle>
          <a:p>
            <a:fld id="{2098FD5D-9FC5-4BF5-B15F-A3D552864ABD}" type="slidenum">
              <a:rPr lang="de-DE" smtClean="0"/>
              <a:t>‹Nr.›</a:t>
            </a:fld>
            <a:endParaRPr lang="de-DE"/>
          </a:p>
        </p:txBody>
      </p:sp>
    </p:spTree>
    <p:extLst>
      <p:ext uri="{BB962C8B-B14F-4D97-AF65-F5344CB8AC3E}">
        <p14:creationId xmlns:p14="http://schemas.microsoft.com/office/powerpoint/2010/main" val="343570437"/>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098FD5D-9FC5-4BF5-B15F-A3D552864ABD}" type="slidenum">
              <a:rPr lang="de-DE" smtClean="0"/>
              <a:t>1</a:t>
            </a:fld>
            <a:endParaRPr lang="de-DE"/>
          </a:p>
        </p:txBody>
      </p:sp>
      <p:sp>
        <p:nvSpPr>
          <p:cNvPr id="5" name="Kopfzeilenplatzhalter 4"/>
          <p:cNvSpPr>
            <a:spLocks noGrp="1"/>
          </p:cNvSpPr>
          <p:nvPr>
            <p:ph type="hdr" sz="quarter" idx="11"/>
          </p:nvPr>
        </p:nvSpPr>
        <p:spPr/>
        <p:txBody>
          <a:bodyPr/>
          <a:lstStyle/>
          <a:p>
            <a:endParaRPr lang="de-DE"/>
          </a:p>
        </p:txBody>
      </p:sp>
    </p:spTree>
    <p:extLst>
      <p:ext uri="{BB962C8B-B14F-4D97-AF65-F5344CB8AC3E}">
        <p14:creationId xmlns:p14="http://schemas.microsoft.com/office/powerpoint/2010/main" val="1397808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C6185F38-65B2-4AA9-B3EF-16DB4E41FE0E}" type="datetime1">
              <a:rPr lang="de-DE" smtClean="0"/>
              <a:t>27.09.2016</a:t>
            </a:fld>
            <a:endParaRPr lang="de-DE"/>
          </a:p>
        </p:txBody>
      </p:sp>
      <p:sp>
        <p:nvSpPr>
          <p:cNvPr id="5" name="Fußzeilenplatzhalter 4"/>
          <p:cNvSpPr>
            <a:spLocks noGrp="1"/>
          </p:cNvSpPr>
          <p:nvPr>
            <p:ph type="ftr" sz="quarter" idx="11"/>
          </p:nvPr>
        </p:nvSpPr>
        <p:spPr/>
        <p:txBody>
          <a:bodyPr/>
          <a:lstStyle/>
          <a:p>
            <a:r>
              <a:rPr lang="de-DE"/>
              <a:t>Marcus Schäfer, Rechtsanwalt</a:t>
            </a:r>
          </a:p>
        </p:txBody>
      </p:sp>
      <p:sp>
        <p:nvSpPr>
          <p:cNvPr id="6" name="Foliennummernplatzhalter 5"/>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2977473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1EFAE59-C002-4C04-BD30-085A1229D67C}" type="datetime1">
              <a:rPr lang="de-DE" smtClean="0"/>
              <a:t>27.09.2016</a:t>
            </a:fld>
            <a:endParaRPr lang="de-DE"/>
          </a:p>
        </p:txBody>
      </p:sp>
      <p:sp>
        <p:nvSpPr>
          <p:cNvPr id="5" name="Fußzeilenplatzhalter 4"/>
          <p:cNvSpPr>
            <a:spLocks noGrp="1"/>
          </p:cNvSpPr>
          <p:nvPr>
            <p:ph type="ftr" sz="quarter" idx="11"/>
          </p:nvPr>
        </p:nvSpPr>
        <p:spPr/>
        <p:txBody>
          <a:bodyPr/>
          <a:lstStyle/>
          <a:p>
            <a:r>
              <a:rPr lang="de-DE"/>
              <a:t>Marcus Schäfer, Rechtsanwalt</a:t>
            </a:r>
          </a:p>
        </p:txBody>
      </p:sp>
      <p:sp>
        <p:nvSpPr>
          <p:cNvPr id="6" name="Foliennummernplatzhalter 5"/>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1950206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E1AA254-1D4C-447B-8BAB-3247B8079D14}" type="datetime1">
              <a:rPr lang="de-DE" smtClean="0"/>
              <a:t>27.09.2016</a:t>
            </a:fld>
            <a:endParaRPr lang="de-DE"/>
          </a:p>
        </p:txBody>
      </p:sp>
      <p:sp>
        <p:nvSpPr>
          <p:cNvPr id="5" name="Fußzeilenplatzhalter 4"/>
          <p:cNvSpPr>
            <a:spLocks noGrp="1"/>
          </p:cNvSpPr>
          <p:nvPr>
            <p:ph type="ftr" sz="quarter" idx="11"/>
          </p:nvPr>
        </p:nvSpPr>
        <p:spPr/>
        <p:txBody>
          <a:bodyPr/>
          <a:lstStyle/>
          <a:p>
            <a:r>
              <a:rPr lang="de-DE"/>
              <a:t>Marcus Schäfer, Rechtsanwalt</a:t>
            </a:r>
          </a:p>
        </p:txBody>
      </p:sp>
      <p:sp>
        <p:nvSpPr>
          <p:cNvPr id="6" name="Foliennummernplatzhalter 5"/>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3820040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3D13FAE-1FA2-4EA8-A837-9CCA91E1A97C}" type="datetime1">
              <a:rPr lang="de-DE" smtClean="0"/>
              <a:t>27.09.2016</a:t>
            </a:fld>
            <a:endParaRPr lang="de-DE"/>
          </a:p>
        </p:txBody>
      </p:sp>
      <p:sp>
        <p:nvSpPr>
          <p:cNvPr id="5" name="Fußzeilenplatzhalter 4"/>
          <p:cNvSpPr>
            <a:spLocks noGrp="1"/>
          </p:cNvSpPr>
          <p:nvPr>
            <p:ph type="ftr" sz="quarter" idx="11"/>
          </p:nvPr>
        </p:nvSpPr>
        <p:spPr/>
        <p:txBody>
          <a:bodyPr/>
          <a:lstStyle/>
          <a:p>
            <a:r>
              <a:rPr lang="de-DE"/>
              <a:t>Marcus Schäfer, Rechtsanwalt</a:t>
            </a:r>
          </a:p>
        </p:txBody>
      </p:sp>
      <p:sp>
        <p:nvSpPr>
          <p:cNvPr id="6" name="Foliennummernplatzhalter 5"/>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147860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BF3C7442-1CB3-4E4B-9157-9C5E5FB55E62}" type="datetime1">
              <a:rPr lang="de-DE" smtClean="0"/>
              <a:t>27.09.2016</a:t>
            </a:fld>
            <a:endParaRPr lang="de-DE"/>
          </a:p>
        </p:txBody>
      </p:sp>
      <p:sp>
        <p:nvSpPr>
          <p:cNvPr id="5" name="Fußzeilenplatzhalter 4"/>
          <p:cNvSpPr>
            <a:spLocks noGrp="1"/>
          </p:cNvSpPr>
          <p:nvPr>
            <p:ph type="ftr" sz="quarter" idx="11"/>
          </p:nvPr>
        </p:nvSpPr>
        <p:spPr/>
        <p:txBody>
          <a:bodyPr/>
          <a:lstStyle/>
          <a:p>
            <a:r>
              <a:rPr lang="de-DE"/>
              <a:t>Marcus Schäfer, Rechtsanwalt</a:t>
            </a:r>
          </a:p>
        </p:txBody>
      </p:sp>
      <p:sp>
        <p:nvSpPr>
          <p:cNvPr id="6" name="Foliennummernplatzhalter 5"/>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783419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87E34B9-31A7-4221-8A75-71C1816AB8E7}" type="datetime1">
              <a:rPr lang="de-DE" smtClean="0"/>
              <a:t>27.09.2016</a:t>
            </a:fld>
            <a:endParaRPr lang="de-DE"/>
          </a:p>
        </p:txBody>
      </p:sp>
      <p:sp>
        <p:nvSpPr>
          <p:cNvPr id="6" name="Fußzeilenplatzhalter 5"/>
          <p:cNvSpPr>
            <a:spLocks noGrp="1"/>
          </p:cNvSpPr>
          <p:nvPr>
            <p:ph type="ftr" sz="quarter" idx="11"/>
          </p:nvPr>
        </p:nvSpPr>
        <p:spPr/>
        <p:txBody>
          <a:bodyPr/>
          <a:lstStyle/>
          <a:p>
            <a:r>
              <a:rPr lang="de-DE"/>
              <a:t>Marcus Schäfer, Rechtsanwalt</a:t>
            </a:r>
          </a:p>
        </p:txBody>
      </p:sp>
      <p:sp>
        <p:nvSpPr>
          <p:cNvPr id="7" name="Foliennummernplatzhalter 6"/>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3143777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D0C4A97-E6DB-4103-900D-D22A9144247A}" type="datetime1">
              <a:rPr lang="de-DE" smtClean="0"/>
              <a:t>27.09.2016</a:t>
            </a:fld>
            <a:endParaRPr lang="de-DE"/>
          </a:p>
        </p:txBody>
      </p:sp>
      <p:sp>
        <p:nvSpPr>
          <p:cNvPr id="8" name="Fußzeilenplatzhalter 7"/>
          <p:cNvSpPr>
            <a:spLocks noGrp="1"/>
          </p:cNvSpPr>
          <p:nvPr>
            <p:ph type="ftr" sz="quarter" idx="11"/>
          </p:nvPr>
        </p:nvSpPr>
        <p:spPr/>
        <p:txBody>
          <a:bodyPr/>
          <a:lstStyle/>
          <a:p>
            <a:r>
              <a:rPr lang="de-DE"/>
              <a:t>Marcus Schäfer, Rechtsanwalt</a:t>
            </a:r>
          </a:p>
        </p:txBody>
      </p:sp>
      <p:sp>
        <p:nvSpPr>
          <p:cNvPr id="9" name="Foliennummernplatzhalter 8"/>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961247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E14277E-5413-4F6B-B2A7-EFC50B6CB1BC}" type="datetime1">
              <a:rPr lang="de-DE" smtClean="0"/>
              <a:t>27.09.2016</a:t>
            </a:fld>
            <a:endParaRPr lang="de-DE"/>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110477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A7125F7-6EA5-4C06-9B73-4D926A609F74}" type="datetime1">
              <a:rPr lang="de-DE" smtClean="0"/>
              <a:t>27.09.2016</a:t>
            </a:fld>
            <a:endParaRPr lang="de-DE"/>
          </a:p>
        </p:txBody>
      </p:sp>
      <p:sp>
        <p:nvSpPr>
          <p:cNvPr id="3" name="Fußzeilenplatzhalter 2"/>
          <p:cNvSpPr>
            <a:spLocks noGrp="1"/>
          </p:cNvSpPr>
          <p:nvPr>
            <p:ph type="ftr" sz="quarter" idx="11"/>
          </p:nvPr>
        </p:nvSpPr>
        <p:spPr/>
        <p:txBody>
          <a:bodyPr/>
          <a:lstStyle/>
          <a:p>
            <a:r>
              <a:rPr lang="de-DE"/>
              <a:t>Marcus Schäfer, Rechtsanwalt</a:t>
            </a:r>
          </a:p>
        </p:txBody>
      </p:sp>
      <p:sp>
        <p:nvSpPr>
          <p:cNvPr id="4" name="Foliennummernplatzhalter 3"/>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217898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86F1BBE3-9A80-43CE-B421-97FB0190997A}" type="datetime1">
              <a:rPr lang="de-DE" smtClean="0"/>
              <a:t>27.09.2016</a:t>
            </a:fld>
            <a:endParaRPr lang="de-DE"/>
          </a:p>
        </p:txBody>
      </p:sp>
      <p:sp>
        <p:nvSpPr>
          <p:cNvPr id="6" name="Fußzeilenplatzhalter 5"/>
          <p:cNvSpPr>
            <a:spLocks noGrp="1"/>
          </p:cNvSpPr>
          <p:nvPr>
            <p:ph type="ftr" sz="quarter" idx="11"/>
          </p:nvPr>
        </p:nvSpPr>
        <p:spPr/>
        <p:txBody>
          <a:bodyPr/>
          <a:lstStyle/>
          <a:p>
            <a:r>
              <a:rPr lang="de-DE"/>
              <a:t>Marcus Schäfer, Rechtsanwalt</a:t>
            </a:r>
          </a:p>
        </p:txBody>
      </p:sp>
      <p:sp>
        <p:nvSpPr>
          <p:cNvPr id="7" name="Foliennummernplatzhalter 6"/>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862046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3E053DA8-9886-41B2-BDE1-06783B453E89}" type="datetime1">
              <a:rPr lang="de-DE" smtClean="0"/>
              <a:t>27.09.2016</a:t>
            </a:fld>
            <a:endParaRPr lang="de-DE"/>
          </a:p>
        </p:txBody>
      </p:sp>
      <p:sp>
        <p:nvSpPr>
          <p:cNvPr id="6" name="Fußzeilenplatzhalter 5"/>
          <p:cNvSpPr>
            <a:spLocks noGrp="1"/>
          </p:cNvSpPr>
          <p:nvPr>
            <p:ph type="ftr" sz="quarter" idx="11"/>
          </p:nvPr>
        </p:nvSpPr>
        <p:spPr/>
        <p:txBody>
          <a:bodyPr/>
          <a:lstStyle/>
          <a:p>
            <a:r>
              <a:rPr lang="de-DE"/>
              <a:t>Marcus Schäfer, Rechtsanwalt</a:t>
            </a:r>
          </a:p>
        </p:txBody>
      </p:sp>
      <p:sp>
        <p:nvSpPr>
          <p:cNvPr id="7" name="Foliennummernplatzhalter 6"/>
          <p:cNvSpPr>
            <a:spLocks noGrp="1"/>
          </p:cNvSpPr>
          <p:nvPr>
            <p:ph type="sldNum" sz="quarter" idx="12"/>
          </p:nvPr>
        </p:nvSpPr>
        <p:spPr/>
        <p:txBody>
          <a:bodyPr/>
          <a:lstStyle/>
          <a:p>
            <a:fld id="{3B46A3F9-BC9F-4B28-91BD-CBC301F68BC4}" type="slidenum">
              <a:rPr lang="de-DE" smtClean="0"/>
              <a:t>‹Nr.›</a:t>
            </a:fld>
            <a:endParaRPr lang="de-DE"/>
          </a:p>
        </p:txBody>
      </p:sp>
    </p:spTree>
    <p:extLst>
      <p:ext uri="{BB962C8B-B14F-4D97-AF65-F5344CB8AC3E}">
        <p14:creationId xmlns:p14="http://schemas.microsoft.com/office/powerpoint/2010/main" val="4224388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3766A5-9F76-4069-BA53-D6246FF78E6A}" type="datetime1">
              <a:rPr lang="de-DE" smtClean="0"/>
              <a:t>27.09.2016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Marcus Schäfer, Rechtsanwalt</a:t>
            </a: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46A3F9-BC9F-4B28-91BD-CBC301F68BC4}" type="slidenum">
              <a:rPr lang="de-DE" smtClean="0"/>
              <a:t>‹Nr.›</a:t>
            </a:fld>
            <a:endParaRPr lang="de-DE"/>
          </a:p>
        </p:txBody>
      </p:sp>
    </p:spTree>
    <p:extLst>
      <p:ext uri="{BB962C8B-B14F-4D97-AF65-F5344CB8AC3E}">
        <p14:creationId xmlns:p14="http://schemas.microsoft.com/office/powerpoint/2010/main" val="3313740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52"/>
          <p:cNvSpPr>
            <a:spLocks noChangeArrowheads="1"/>
          </p:cNvSpPr>
          <p:nvPr/>
        </p:nvSpPr>
        <p:spPr bwMode="auto">
          <a:xfrm>
            <a:off x="207088" y="2780928"/>
            <a:ext cx="8936912" cy="3240360"/>
          </a:xfrm>
          <a:prstGeom prst="rect">
            <a:avLst/>
          </a:prstGeom>
          <a:noFill/>
          <a:ln>
            <a:noFill/>
          </a:ln>
          <a:effectLst/>
          <a:extLst>
            <a:ext uri="{909E8E84-426E-40DD-AFC4-6F175D3DCCD1}">
              <a14:hiddenFill xmlns:a14="http://schemas.microsoft.com/office/drawing/2010/main">
                <a:gradFill rotWithShape="0">
                  <a:gsLst>
                    <a:gs pos="0">
                      <a:srgbClr val="969696"/>
                    </a:gs>
                    <a:gs pos="100000">
                      <a:srgbClr val="FFFFFF"/>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r>
              <a:rPr lang="de-DE" sz="2400" b="1" dirty="0" err="1" smtClean="0"/>
              <a:t>PetroTrans</a:t>
            </a:r>
            <a:r>
              <a:rPr lang="de-DE" sz="2400" b="1" dirty="0" smtClean="0"/>
              <a:t> 2016</a:t>
            </a:r>
          </a:p>
          <a:p>
            <a:pPr algn="ctr"/>
            <a:endParaRPr lang="de-DE" sz="2400" b="1" dirty="0"/>
          </a:p>
          <a:p>
            <a:pPr algn="ctr"/>
            <a:r>
              <a:rPr lang="de-DE" sz="2400" b="1" dirty="0"/>
              <a:t>Die </a:t>
            </a:r>
            <a:r>
              <a:rPr lang="de-DE" sz="2400" b="1" dirty="0" err="1"/>
              <a:t>Insolvenzanfechtung</a:t>
            </a:r>
            <a:endParaRPr lang="de-DE" sz="2400" b="1" dirty="0"/>
          </a:p>
          <a:p>
            <a:pPr algn="ctr"/>
            <a:endParaRPr lang="de-DE" altLang="de-DE" sz="2400" b="1" dirty="0" smtClean="0">
              <a:latin typeface="Arial" charset="0"/>
              <a:cs typeface="Times New Roman" charset="0"/>
            </a:endParaRPr>
          </a:p>
          <a:p>
            <a:pPr algn="ctr"/>
            <a:r>
              <a:rPr lang="de-DE" altLang="de-DE" sz="2400" b="1" dirty="0" smtClean="0">
                <a:latin typeface="Arial" charset="0"/>
                <a:cs typeface="Times New Roman" charset="0"/>
              </a:rPr>
              <a:t>Kassel, 29</a:t>
            </a:r>
            <a:r>
              <a:rPr lang="de-DE" altLang="de-DE" sz="2400" b="1" dirty="0">
                <a:latin typeface="Arial" charset="0"/>
                <a:cs typeface="Times New Roman" charset="0"/>
              </a:rPr>
              <a:t>. </a:t>
            </a:r>
            <a:r>
              <a:rPr lang="de-DE" altLang="de-DE" sz="2400" b="1" dirty="0" smtClean="0">
                <a:latin typeface="Arial" charset="0"/>
                <a:cs typeface="Times New Roman" charset="0"/>
              </a:rPr>
              <a:t>September 2016</a:t>
            </a:r>
            <a:endParaRPr lang="de-DE" altLang="de-DE" sz="2400" b="1" dirty="0">
              <a:latin typeface="Arial" charset="0"/>
              <a:cs typeface="Times New Roman" charset="0"/>
            </a:endParaRPr>
          </a:p>
          <a:p>
            <a:pPr algn="ctr"/>
            <a:endParaRPr lang="de-DE" altLang="de-DE" sz="2400" b="1" dirty="0">
              <a:latin typeface="Arial" charset="0"/>
              <a:cs typeface="Times New Roman" charset="0"/>
            </a:endParaRPr>
          </a:p>
          <a:p>
            <a:pPr algn="ctr">
              <a:spcAft>
                <a:spcPct val="60000"/>
              </a:spcAft>
              <a:buFontTx/>
              <a:buNone/>
            </a:pPr>
            <a:r>
              <a:rPr lang="de-DE" altLang="de-DE" sz="2400" b="1" dirty="0">
                <a:latin typeface="Arial" charset="0"/>
                <a:cs typeface="Times New Roman" charset="0"/>
              </a:rPr>
              <a:t>Marcus Schäfer, Rechtsanwalt</a:t>
            </a:r>
          </a:p>
        </p:txBody>
      </p:sp>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7496" y="551216"/>
            <a:ext cx="2702656" cy="1221600"/>
          </a:xfrm>
          <a:prstGeom prst="rect">
            <a:avLst/>
          </a:prstGeom>
        </p:spPr>
      </p:pic>
    </p:spTree>
    <p:extLst>
      <p:ext uri="{BB962C8B-B14F-4D97-AF65-F5344CB8AC3E}">
        <p14:creationId xmlns:p14="http://schemas.microsoft.com/office/powerpoint/2010/main" val="2627534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dirty="0"/>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10</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77425" y="1259999"/>
            <a:ext cx="7560000" cy="381642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457200" lvl="1" indent="0">
              <a:spcBef>
                <a:spcPct val="50000"/>
              </a:spcBef>
              <a:buNone/>
            </a:pPr>
            <a:r>
              <a:rPr lang="de-DE" altLang="de-DE" sz="2200" b="1" dirty="0"/>
              <a:t>Kenntnis der Zahlungsunfähigkeit</a:t>
            </a:r>
          </a:p>
          <a:p>
            <a:pPr marL="1080000" indent="-1080000"/>
            <a:endParaRPr lang="de-DE" sz="2200" dirty="0"/>
          </a:p>
          <a:p>
            <a:pPr lvl="0">
              <a:buFont typeface="Wingdings" panose="05000000000000000000" pitchFamily="2" charset="2"/>
              <a:buChar char="Ø"/>
            </a:pPr>
            <a:endParaRPr lang="de-DE" sz="2200" dirty="0"/>
          </a:p>
          <a:p>
            <a:pPr lvl="0">
              <a:buFont typeface="Wingdings" panose="05000000000000000000" pitchFamily="2" charset="2"/>
              <a:buChar char="Ø"/>
            </a:pPr>
            <a:r>
              <a:rPr lang="de-DE" sz="2200" dirty="0"/>
              <a:t>Es bedarf nicht der positiven Kenntnis, dass Zahlungsunfähigkeit besteht (wie früher bei der Konkursordnung), sondern die Kenntnis von Umständen, die auf die Zahlungsunfähigkeit oder die drohende Zahlungsunfähigkeit schließen lassen.</a:t>
            </a:r>
          </a:p>
          <a:p>
            <a:pPr lvl="0">
              <a:buFont typeface="Wingdings" panose="05000000000000000000" pitchFamily="2" charset="2"/>
              <a:buChar char="Ø"/>
            </a:pPr>
            <a:r>
              <a:rPr lang="de-DE" sz="2200" dirty="0"/>
              <a:t>Es ist dabei eine "verständige Gesamtschau" auf diese Umstände vorzunehmen.</a:t>
            </a:r>
          </a:p>
        </p:txBody>
      </p:sp>
    </p:spTree>
    <p:extLst>
      <p:ext uri="{BB962C8B-B14F-4D97-AF65-F5344CB8AC3E}">
        <p14:creationId xmlns:p14="http://schemas.microsoft.com/office/powerpoint/2010/main" val="1331088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11</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330859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95250" indent="0">
              <a:spcBef>
                <a:spcPct val="50000"/>
              </a:spcBef>
            </a:pPr>
            <a:r>
              <a:rPr lang="de-DE" altLang="de-DE" sz="2200" b="1" dirty="0"/>
              <a:t>Beispiel: Kleine Spedition mit 2 Fahrzeugen</a:t>
            </a:r>
          </a:p>
          <a:p>
            <a:pPr>
              <a:spcBef>
                <a:spcPct val="50000"/>
              </a:spcBef>
              <a:buClr>
                <a:srgbClr val="0000FF"/>
              </a:buClr>
              <a:buFont typeface="Wingdings" pitchFamily="2" charset="2"/>
              <a:buChar char="Ø"/>
            </a:pPr>
            <a:r>
              <a:rPr lang="de-DE" altLang="de-DE" sz="2200" dirty="0"/>
              <a:t>Spedition erhält monatlich für 30.000 € Ware, Zahlungsziel 20 Tage.</a:t>
            </a:r>
          </a:p>
          <a:p>
            <a:pPr>
              <a:spcBef>
                <a:spcPct val="50000"/>
              </a:spcBef>
              <a:buClr>
                <a:srgbClr val="0000FF"/>
              </a:buClr>
              <a:buFont typeface="Wingdings" pitchFamily="2" charset="2"/>
              <a:buChar char="Ø"/>
            </a:pPr>
            <a:r>
              <a:rPr lang="de-DE" altLang="de-DE" sz="2200" dirty="0"/>
              <a:t>Rechnung 01.09. fällig am 21.09.</a:t>
            </a:r>
          </a:p>
          <a:p>
            <a:pPr>
              <a:spcBef>
                <a:spcPct val="50000"/>
              </a:spcBef>
              <a:buClr>
                <a:srgbClr val="0000FF"/>
              </a:buClr>
              <a:buFont typeface="Wingdings" pitchFamily="2" charset="2"/>
              <a:buChar char="Ø"/>
            </a:pPr>
            <a:r>
              <a:rPr lang="de-DE" altLang="de-DE" sz="2200" dirty="0"/>
              <a:t>Zahlung 18.10.</a:t>
            </a:r>
          </a:p>
          <a:p>
            <a:pPr>
              <a:spcBef>
                <a:spcPct val="50000"/>
              </a:spcBef>
              <a:buClr>
                <a:srgbClr val="0000FF"/>
              </a:buClr>
              <a:buFont typeface="Wingdings" pitchFamily="2" charset="2"/>
              <a:buChar char="Ø"/>
            </a:pPr>
            <a:r>
              <a:rPr lang="de-DE" altLang="de-DE" sz="2200" dirty="0"/>
              <a:t>01.11. Insolvenzantrag</a:t>
            </a:r>
          </a:p>
          <a:p>
            <a:pPr marL="0" indent="0">
              <a:spcBef>
                <a:spcPct val="50000"/>
              </a:spcBef>
              <a:buClr>
                <a:srgbClr val="0000FF"/>
              </a:buClr>
            </a:pPr>
            <a:r>
              <a:rPr lang="de-DE" altLang="de-DE" sz="2200" dirty="0"/>
              <a:t>Kommt die Insolvenzverwalteranfechtung durch?</a:t>
            </a:r>
          </a:p>
        </p:txBody>
      </p:sp>
    </p:spTree>
    <p:extLst>
      <p:ext uri="{BB962C8B-B14F-4D97-AF65-F5344CB8AC3E}">
        <p14:creationId xmlns:p14="http://schemas.microsoft.com/office/powerpoint/2010/main" val="131558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12</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41945" y="1270274"/>
            <a:ext cx="7560000" cy="500136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95250" indent="0">
              <a:spcBef>
                <a:spcPct val="50000"/>
              </a:spcBef>
            </a:pPr>
            <a:r>
              <a:rPr lang="de-DE" altLang="de-DE" sz="2200" b="1" dirty="0"/>
              <a:t>Beispiel: Kleine Spedition mit 2 Fahrzeugen</a:t>
            </a:r>
          </a:p>
          <a:p>
            <a:pPr marL="95250" indent="0">
              <a:spcBef>
                <a:spcPct val="50000"/>
              </a:spcBef>
            </a:pPr>
            <a:endParaRPr lang="de-DE" altLang="de-DE" sz="2200" b="1" dirty="0"/>
          </a:p>
          <a:p>
            <a:pPr>
              <a:spcBef>
                <a:spcPct val="50000"/>
              </a:spcBef>
              <a:buClr>
                <a:srgbClr val="0000FF"/>
              </a:buClr>
              <a:buFont typeface="Wingdings" pitchFamily="2" charset="2"/>
              <a:buChar char="Ø"/>
            </a:pPr>
            <a:r>
              <a:rPr lang="de-DE" altLang="de-DE" sz="2200" dirty="0"/>
              <a:t>Bei Speditionen gibt es nur drei Kostenblöcke: </a:t>
            </a:r>
            <a:br>
              <a:rPr lang="de-DE" altLang="de-DE" sz="2200" dirty="0"/>
            </a:br>
            <a:r>
              <a:rPr lang="de-DE" altLang="de-DE" sz="2200" dirty="0"/>
              <a:t>DK, Leasing, Personal</a:t>
            </a:r>
          </a:p>
          <a:p>
            <a:pPr>
              <a:spcBef>
                <a:spcPct val="50000"/>
              </a:spcBef>
              <a:buClr>
                <a:srgbClr val="0000FF"/>
              </a:buClr>
              <a:buFont typeface="Wingdings" pitchFamily="2" charset="2"/>
              <a:buChar char="Ø"/>
            </a:pPr>
            <a:r>
              <a:rPr lang="de-DE" altLang="de-DE" sz="2200" dirty="0"/>
              <a:t>Deshalb sind 30.000,00 € immer mehr als 10 % der fälligen Verbindlichkeiten</a:t>
            </a:r>
          </a:p>
          <a:p>
            <a:pPr>
              <a:spcBef>
                <a:spcPct val="50000"/>
              </a:spcBef>
              <a:buClr>
                <a:srgbClr val="0000FF"/>
              </a:buClr>
              <a:buFont typeface="Wingdings" pitchFamily="2" charset="2"/>
              <a:buChar char="Ø"/>
            </a:pPr>
            <a:r>
              <a:rPr lang="de-DE" altLang="de-DE" sz="2200" dirty="0"/>
              <a:t>30.000,00 € drei Wochen nach Fälligkeit nicht gezahlt. </a:t>
            </a:r>
            <a:r>
              <a:rPr lang="de-DE" altLang="de-DE" sz="2200" b="1" dirty="0"/>
              <a:t>= Zahlungsunfähigkeit</a:t>
            </a:r>
          </a:p>
          <a:p>
            <a:pPr>
              <a:spcBef>
                <a:spcPct val="50000"/>
              </a:spcBef>
              <a:buClr>
                <a:srgbClr val="0000FF"/>
              </a:buClr>
              <a:buFont typeface="Wingdings" pitchFamily="2" charset="2"/>
              <a:buChar char="Ø"/>
            </a:pPr>
            <a:r>
              <a:rPr lang="de-DE" altLang="de-DE" sz="2200" dirty="0"/>
              <a:t>Das wissen Sie, da Sie diese Grundstruktur der Spedition kennen. </a:t>
            </a:r>
            <a:r>
              <a:rPr lang="de-DE" altLang="de-DE" sz="2200" b="1" dirty="0"/>
              <a:t>= Kenntnis von </a:t>
            </a:r>
            <a:r>
              <a:rPr lang="de-DE" altLang="de-DE" sz="2200" b="1" dirty="0" err="1"/>
              <a:t>Umstän</a:t>
            </a:r>
            <a:r>
              <a:rPr lang="de-DE" altLang="de-DE" sz="2200" b="1" dirty="0"/>
              <a:t>-den, die auf Zahlungsunfähigkeit schließen lassen</a:t>
            </a:r>
            <a:endParaRPr lang="de-DE" altLang="de-DE" sz="2200" dirty="0"/>
          </a:p>
        </p:txBody>
      </p:sp>
    </p:spTree>
    <p:extLst>
      <p:ext uri="{BB962C8B-B14F-4D97-AF65-F5344CB8AC3E}">
        <p14:creationId xmlns:p14="http://schemas.microsoft.com/office/powerpoint/2010/main" val="2407996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13</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832092"/>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95250" indent="0">
              <a:spcBef>
                <a:spcPct val="50000"/>
              </a:spcBef>
            </a:pPr>
            <a:r>
              <a:rPr lang="de-DE" altLang="de-DE" sz="2200" b="1" dirty="0"/>
              <a:t>Beispiel: Teilzahlungen</a:t>
            </a:r>
          </a:p>
          <a:p>
            <a:pPr>
              <a:spcBef>
                <a:spcPct val="50000"/>
              </a:spcBef>
              <a:buClr>
                <a:srgbClr val="0000FF"/>
              </a:buClr>
              <a:buFont typeface="Wingdings" pitchFamily="2" charset="2"/>
              <a:buChar char="Ø"/>
            </a:pPr>
            <a:r>
              <a:rPr lang="de-DE" altLang="de-DE" sz="2200" dirty="0"/>
              <a:t>Gasthaus bestellt immer ca. für 1.000 €.</a:t>
            </a:r>
          </a:p>
          <a:p>
            <a:pPr>
              <a:spcBef>
                <a:spcPct val="50000"/>
              </a:spcBef>
              <a:buClr>
                <a:srgbClr val="0000FF"/>
              </a:buClr>
              <a:buFont typeface="Wingdings" pitchFamily="2" charset="2"/>
              <a:buChar char="Ø"/>
            </a:pPr>
            <a:r>
              <a:rPr lang="de-DE" altLang="de-DE" sz="2200" dirty="0"/>
              <a:t>Einmal größere Lieferung über 2.500 €. Vereinbarung in zwei Raten zu zahlen wird sofort getroffen.</a:t>
            </a:r>
          </a:p>
          <a:p>
            <a:pPr>
              <a:spcBef>
                <a:spcPct val="50000"/>
              </a:spcBef>
              <a:buClr>
                <a:srgbClr val="0000FF"/>
              </a:buClr>
              <a:buFont typeface="Wingdings" pitchFamily="2" charset="2"/>
              <a:buChar char="Ø"/>
            </a:pPr>
            <a:r>
              <a:rPr lang="de-DE" altLang="de-DE" sz="2200" dirty="0"/>
              <a:t>Erste Rate kommt.</a:t>
            </a:r>
          </a:p>
          <a:p>
            <a:pPr>
              <a:spcBef>
                <a:spcPct val="50000"/>
              </a:spcBef>
              <a:buClr>
                <a:srgbClr val="0000FF"/>
              </a:buClr>
              <a:buFont typeface="Wingdings" pitchFamily="2" charset="2"/>
              <a:buChar char="Ø"/>
            </a:pPr>
            <a:r>
              <a:rPr lang="de-DE" altLang="de-DE" sz="2200" dirty="0"/>
              <a:t>Zweite Rate muss drei Mal gemahnt werden, kommt dann aber auch.</a:t>
            </a:r>
          </a:p>
          <a:p>
            <a:pPr>
              <a:spcBef>
                <a:spcPct val="50000"/>
              </a:spcBef>
              <a:buClr>
                <a:srgbClr val="0000FF"/>
              </a:buClr>
              <a:buFont typeface="Wingdings" pitchFamily="2" charset="2"/>
              <a:buChar char="Ø"/>
            </a:pPr>
            <a:r>
              <a:rPr lang="de-DE" altLang="de-DE" sz="2200" dirty="0"/>
              <a:t>Zweite Rate wird angefochten, da im Anfechtungszeitraum (drei Monate).</a:t>
            </a:r>
          </a:p>
          <a:p>
            <a:pPr marL="0" indent="0">
              <a:spcBef>
                <a:spcPct val="50000"/>
              </a:spcBef>
              <a:buClr>
                <a:srgbClr val="0000FF"/>
              </a:buClr>
            </a:pPr>
            <a:r>
              <a:rPr lang="de-DE" altLang="de-DE" sz="2200" dirty="0"/>
              <a:t>Kommt die Insolvenzverwalteranfechtung durch?</a:t>
            </a:r>
          </a:p>
        </p:txBody>
      </p:sp>
    </p:spTree>
    <p:extLst>
      <p:ext uri="{BB962C8B-B14F-4D97-AF65-F5344CB8AC3E}">
        <p14:creationId xmlns:p14="http://schemas.microsoft.com/office/powerpoint/2010/main" val="166077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14</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970591"/>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Inkongruente Deckung § 131 InsO:</a:t>
            </a:r>
          </a:p>
          <a:p>
            <a:pPr marL="0" indent="0">
              <a:spcBef>
                <a:spcPct val="50000"/>
              </a:spcBef>
              <a:buClr>
                <a:srgbClr val="0000FF"/>
              </a:buClr>
              <a:tabLst>
                <a:tab pos="2149475" algn="l"/>
              </a:tabLst>
            </a:pPr>
            <a:r>
              <a:rPr lang="de-DE" altLang="de-DE" sz="2200" dirty="0"/>
              <a:t>Inkongruent:	Befriedigung oder Sicherheit, die der </a:t>
            </a:r>
            <a:br>
              <a:rPr lang="de-DE" altLang="de-DE" sz="2200" dirty="0"/>
            </a:br>
            <a:r>
              <a:rPr lang="de-DE" altLang="de-DE" sz="2200" dirty="0"/>
              <a:t>	Gläubiger zu diesem Zeitpunkt nicht </a:t>
            </a:r>
            <a:br>
              <a:rPr lang="de-DE" altLang="de-DE" sz="2200" dirty="0"/>
            </a:br>
            <a:r>
              <a:rPr lang="de-DE" altLang="de-DE" sz="2200" dirty="0"/>
              <a:t>	oder nicht in der Art beanspruchen </a:t>
            </a:r>
            <a:br>
              <a:rPr lang="de-DE" altLang="de-DE" sz="2200" dirty="0"/>
            </a:br>
            <a:r>
              <a:rPr lang="de-DE" altLang="de-DE" sz="2200" dirty="0"/>
              <a:t>	konnte</a:t>
            </a:r>
          </a:p>
          <a:p>
            <a:pPr>
              <a:spcBef>
                <a:spcPts val="600"/>
              </a:spcBef>
              <a:buClr>
                <a:srgbClr val="0000FF"/>
              </a:buClr>
              <a:buFont typeface="Wingdings" panose="05000000000000000000" pitchFamily="2" charset="2"/>
              <a:buChar char="Ø"/>
            </a:pPr>
            <a:r>
              <a:rPr lang="de-DE" altLang="de-DE" sz="2200" dirty="0"/>
              <a:t>Ein Monat vor Insolvenzantrag (oder danach): </a:t>
            </a:r>
            <a:r>
              <a:rPr lang="de-DE" altLang="de-DE" sz="2200" dirty="0">
                <a:solidFill>
                  <a:srgbClr val="FF0000"/>
                </a:solidFill>
              </a:rPr>
              <a:t>immer anfechtbar</a:t>
            </a:r>
          </a:p>
          <a:p>
            <a:pPr>
              <a:spcBef>
                <a:spcPts val="600"/>
              </a:spcBef>
              <a:buClr>
                <a:srgbClr val="0000FF"/>
              </a:buClr>
              <a:buFont typeface="Wingdings" pitchFamily="2" charset="2"/>
              <a:buNone/>
            </a:pPr>
            <a:r>
              <a:rPr lang="de-DE" altLang="de-DE" sz="2200" b="1" dirty="0"/>
              <a:t>oder</a:t>
            </a:r>
          </a:p>
          <a:p>
            <a:pPr>
              <a:spcBef>
                <a:spcPts val="600"/>
              </a:spcBef>
              <a:buClr>
                <a:srgbClr val="0000FF"/>
              </a:buClr>
              <a:buFont typeface="Wingdings" pitchFamily="2" charset="2"/>
              <a:buChar char="Ø"/>
            </a:pPr>
            <a:r>
              <a:rPr lang="de-DE" altLang="de-DE" sz="2200" dirty="0"/>
              <a:t>Drei Monate vor Insolvenzantrag und der Schuldner war zahlungsunfähig</a:t>
            </a:r>
          </a:p>
          <a:p>
            <a:pPr>
              <a:spcBef>
                <a:spcPts val="600"/>
              </a:spcBef>
              <a:buClr>
                <a:srgbClr val="0000FF"/>
              </a:buClr>
              <a:buFont typeface="Wingdings" pitchFamily="2" charset="2"/>
              <a:buChar char="Ø"/>
            </a:pPr>
            <a:r>
              <a:rPr lang="de-DE" altLang="de-DE" sz="2200" dirty="0"/>
              <a:t>Drei Monate vor Insolvenzantrag und dem Gläubiger war bekannt, dass andere Gläubiger benachteiligt werden</a:t>
            </a:r>
          </a:p>
        </p:txBody>
      </p:sp>
    </p:spTree>
    <p:extLst>
      <p:ext uri="{BB962C8B-B14F-4D97-AF65-F5344CB8AC3E}">
        <p14:creationId xmlns:p14="http://schemas.microsoft.com/office/powerpoint/2010/main" val="1753025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15</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724370"/>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Tatbestände der Inkongruenz:</a:t>
            </a:r>
          </a:p>
          <a:p>
            <a:pPr>
              <a:spcBef>
                <a:spcPts val="600"/>
              </a:spcBef>
              <a:buClr>
                <a:srgbClr val="0000FF"/>
              </a:buClr>
              <a:buFont typeface="Wingdings" panose="05000000000000000000" pitchFamily="2" charset="2"/>
              <a:buChar char="Ø"/>
            </a:pPr>
            <a:endParaRPr lang="de-DE" altLang="de-DE" sz="2200" dirty="0"/>
          </a:p>
          <a:p>
            <a:pPr lvl="0">
              <a:lnSpc>
                <a:spcPct val="150000"/>
              </a:lnSpc>
              <a:buFont typeface="Wingdings" panose="05000000000000000000" pitchFamily="2" charset="2"/>
              <a:buChar char="Ø"/>
            </a:pPr>
            <a:r>
              <a:rPr lang="de-DE" sz="2400" dirty="0"/>
              <a:t>Zahlung nach Androhung oder Stellung eines </a:t>
            </a:r>
            <a:r>
              <a:rPr lang="de-DE" sz="2400" dirty="0" err="1"/>
              <a:t>Insolvenzantrages</a:t>
            </a:r>
            <a:endParaRPr lang="de-DE" sz="2400" dirty="0"/>
          </a:p>
          <a:p>
            <a:pPr lvl="0">
              <a:lnSpc>
                <a:spcPct val="150000"/>
              </a:lnSpc>
              <a:buFont typeface="Wingdings" panose="05000000000000000000" pitchFamily="2" charset="2"/>
              <a:buChar char="Ø"/>
            </a:pPr>
            <a:r>
              <a:rPr lang="de-DE" sz="2400" dirty="0"/>
              <a:t>Nachträgliche </a:t>
            </a:r>
            <a:r>
              <a:rPr lang="de-DE" sz="2400" dirty="0" err="1"/>
              <a:t>Besicherung</a:t>
            </a:r>
            <a:endParaRPr lang="de-DE" sz="2400" dirty="0"/>
          </a:p>
          <a:p>
            <a:pPr lvl="0">
              <a:lnSpc>
                <a:spcPct val="150000"/>
              </a:lnSpc>
              <a:buFont typeface="Wingdings" panose="05000000000000000000" pitchFamily="2" charset="2"/>
              <a:buChar char="Ø"/>
            </a:pPr>
            <a:r>
              <a:rPr lang="de-DE" sz="2400" dirty="0"/>
              <a:t>Zahlung durch Dritte ohne Verpflichtung</a:t>
            </a:r>
          </a:p>
          <a:p>
            <a:pPr lvl="0">
              <a:lnSpc>
                <a:spcPct val="150000"/>
              </a:lnSpc>
              <a:buFont typeface="Wingdings" panose="05000000000000000000" pitchFamily="2" charset="2"/>
              <a:buChar char="Ø"/>
            </a:pPr>
            <a:r>
              <a:rPr lang="de-DE" sz="2400" dirty="0"/>
              <a:t>Zahlung unter Vollstreckungsdruck oder in der Zwangsvollstreckung</a:t>
            </a:r>
          </a:p>
          <a:p>
            <a:pPr lvl="0">
              <a:lnSpc>
                <a:spcPct val="150000"/>
              </a:lnSpc>
              <a:buFont typeface="Wingdings" panose="05000000000000000000" pitchFamily="2" charset="2"/>
              <a:buChar char="Ø"/>
            </a:pPr>
            <a:endParaRPr lang="de-DE" sz="2400" dirty="0"/>
          </a:p>
        </p:txBody>
      </p:sp>
    </p:spTree>
    <p:extLst>
      <p:ext uri="{BB962C8B-B14F-4D97-AF65-F5344CB8AC3E}">
        <p14:creationId xmlns:p14="http://schemas.microsoft.com/office/powerpoint/2010/main" val="2983727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16</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3108543"/>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Fall:</a:t>
            </a:r>
          </a:p>
          <a:p>
            <a:pPr>
              <a:spcBef>
                <a:spcPts val="600"/>
              </a:spcBef>
              <a:buClr>
                <a:srgbClr val="0000FF"/>
              </a:buClr>
              <a:buFont typeface="Wingdings" panose="05000000000000000000" pitchFamily="2" charset="2"/>
              <a:buChar char="Ø"/>
            </a:pPr>
            <a:r>
              <a:rPr lang="de-DE" altLang="de-DE" sz="2200" dirty="0"/>
              <a:t>Kunde zahlt nicht. Sie erwirken einen Titel. </a:t>
            </a:r>
          </a:p>
          <a:p>
            <a:pPr>
              <a:spcBef>
                <a:spcPts val="600"/>
              </a:spcBef>
              <a:buClr>
                <a:srgbClr val="0000FF"/>
              </a:buClr>
              <a:buFont typeface="Wingdings" panose="05000000000000000000" pitchFamily="2" charset="2"/>
              <a:buChar char="Ø"/>
            </a:pPr>
            <a:r>
              <a:rPr lang="de-DE" altLang="de-DE" sz="2200" dirty="0"/>
              <a:t>Vollstreckung in Konto</a:t>
            </a:r>
          </a:p>
          <a:p>
            <a:pPr>
              <a:spcBef>
                <a:spcPts val="600"/>
              </a:spcBef>
              <a:buClr>
                <a:srgbClr val="0000FF"/>
              </a:buClr>
              <a:buFont typeface="Wingdings" panose="05000000000000000000" pitchFamily="2" charset="2"/>
              <a:buChar char="Ø"/>
            </a:pPr>
            <a:r>
              <a:rPr lang="de-DE" altLang="de-DE" sz="2200" dirty="0"/>
              <a:t>Zahlung am 21.10.</a:t>
            </a:r>
          </a:p>
          <a:p>
            <a:pPr>
              <a:spcBef>
                <a:spcPts val="600"/>
              </a:spcBef>
              <a:buClr>
                <a:srgbClr val="0000FF"/>
              </a:buClr>
              <a:buFont typeface="Wingdings" panose="05000000000000000000" pitchFamily="2" charset="2"/>
              <a:buChar char="Ø"/>
            </a:pPr>
            <a:r>
              <a:rPr lang="de-DE" altLang="de-DE" sz="2200" dirty="0"/>
              <a:t>01.11. Insolvenzantrag</a:t>
            </a:r>
          </a:p>
          <a:p>
            <a:pPr marL="0" indent="0">
              <a:spcBef>
                <a:spcPct val="50000"/>
              </a:spcBef>
              <a:buClr>
                <a:srgbClr val="0000FF"/>
              </a:buClr>
            </a:pPr>
            <a:endParaRPr lang="de-DE" altLang="de-DE" sz="2200" dirty="0"/>
          </a:p>
          <a:p>
            <a:pPr marL="0" indent="0">
              <a:spcBef>
                <a:spcPct val="50000"/>
              </a:spcBef>
              <a:buClr>
                <a:srgbClr val="0000FF"/>
              </a:buClr>
            </a:pPr>
            <a:r>
              <a:rPr lang="de-DE" altLang="de-DE" sz="2200" dirty="0"/>
              <a:t>Kommt die Insolvenzverwalteranfechtung durch?</a:t>
            </a:r>
          </a:p>
        </p:txBody>
      </p:sp>
    </p:spTree>
    <p:extLst>
      <p:ext uri="{BB962C8B-B14F-4D97-AF65-F5344CB8AC3E}">
        <p14:creationId xmlns:p14="http://schemas.microsoft.com/office/powerpoint/2010/main" val="1628953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17</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832092"/>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Fall:</a:t>
            </a:r>
          </a:p>
          <a:p>
            <a:pPr>
              <a:spcBef>
                <a:spcPct val="50000"/>
              </a:spcBef>
              <a:buClr>
                <a:srgbClr val="0000FF"/>
              </a:buClr>
              <a:buFont typeface="Wingdings" pitchFamily="2" charset="2"/>
              <a:buChar char="Ø"/>
            </a:pPr>
            <a:r>
              <a:rPr lang="de-DE" altLang="de-DE" sz="2200" dirty="0"/>
              <a:t>Spedition erhält monatlich für 30.000 € Ware, Zahlungsziel 20 Tage.</a:t>
            </a:r>
          </a:p>
          <a:p>
            <a:pPr>
              <a:spcBef>
                <a:spcPct val="50000"/>
              </a:spcBef>
              <a:buClr>
                <a:srgbClr val="0000FF"/>
              </a:buClr>
              <a:buFont typeface="Wingdings" pitchFamily="2" charset="2"/>
              <a:buChar char="Ø"/>
            </a:pPr>
            <a:r>
              <a:rPr lang="de-DE" altLang="de-DE" sz="2200" dirty="0"/>
              <a:t>Rechnung 01.09.; 01.10.; 01.11.; usw. </a:t>
            </a:r>
          </a:p>
          <a:p>
            <a:pPr>
              <a:spcBef>
                <a:spcPct val="50000"/>
              </a:spcBef>
              <a:buClr>
                <a:srgbClr val="0000FF"/>
              </a:buClr>
              <a:buFont typeface="Wingdings" pitchFamily="2" charset="2"/>
              <a:buChar char="Ø"/>
            </a:pPr>
            <a:r>
              <a:rPr lang="de-DE" altLang="de-DE" sz="2200" dirty="0"/>
              <a:t>Kunde zahlt durchschnittlich sechs Wochen nach Fälligkeit</a:t>
            </a:r>
          </a:p>
          <a:p>
            <a:pPr>
              <a:spcBef>
                <a:spcPct val="50000"/>
              </a:spcBef>
              <a:buClr>
                <a:srgbClr val="0000FF"/>
              </a:buClr>
              <a:buFont typeface="Wingdings" pitchFamily="2" charset="2"/>
              <a:buChar char="Ø"/>
            </a:pPr>
            <a:r>
              <a:rPr lang="de-DE" altLang="de-DE" sz="2200" dirty="0"/>
              <a:t>Sie drohen Liefersperre am 01.12. an. Nach Verhandlungen werden am 15.01. drei Auflieger sicherungsübereignet. </a:t>
            </a:r>
          </a:p>
          <a:p>
            <a:pPr>
              <a:spcBef>
                <a:spcPct val="50000"/>
              </a:spcBef>
              <a:buClr>
                <a:srgbClr val="0000FF"/>
              </a:buClr>
              <a:buFont typeface="Wingdings" pitchFamily="2" charset="2"/>
              <a:buChar char="Ø"/>
            </a:pPr>
            <a:r>
              <a:rPr lang="de-DE" altLang="de-DE" sz="2200" dirty="0"/>
              <a:t>01.04. Insolvenzantrag</a:t>
            </a:r>
          </a:p>
          <a:p>
            <a:pPr marL="0" indent="0">
              <a:spcBef>
                <a:spcPct val="50000"/>
              </a:spcBef>
              <a:buClr>
                <a:srgbClr val="0000FF"/>
              </a:buClr>
            </a:pPr>
            <a:r>
              <a:rPr lang="de-DE" altLang="de-DE" sz="2200" dirty="0"/>
              <a:t>Kommt die Insolvenzverwalteranfechtung durch?</a:t>
            </a:r>
          </a:p>
        </p:txBody>
      </p:sp>
    </p:spTree>
    <p:extLst>
      <p:ext uri="{BB962C8B-B14F-4D97-AF65-F5344CB8AC3E}">
        <p14:creationId xmlns:p14="http://schemas.microsoft.com/office/powerpoint/2010/main" val="1515273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18</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052736"/>
            <a:ext cx="7560000" cy="5170646"/>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Fall:</a:t>
            </a:r>
          </a:p>
          <a:p>
            <a:pPr>
              <a:spcBef>
                <a:spcPct val="50000"/>
              </a:spcBef>
              <a:buClr>
                <a:srgbClr val="0000FF"/>
              </a:buClr>
              <a:buFont typeface="Wingdings" pitchFamily="2" charset="2"/>
              <a:buChar char="Ø"/>
            </a:pPr>
            <a:r>
              <a:rPr lang="de-DE" altLang="de-DE" sz="2200" dirty="0"/>
              <a:t>Spedition (GmbH) erhält monatlich für 30.000 € Ware, Zahlungsziel 20 Tage.</a:t>
            </a:r>
          </a:p>
          <a:p>
            <a:pPr>
              <a:spcBef>
                <a:spcPct val="50000"/>
              </a:spcBef>
              <a:buClr>
                <a:srgbClr val="0000FF"/>
              </a:buClr>
              <a:buFont typeface="Wingdings" pitchFamily="2" charset="2"/>
              <a:buChar char="Ø"/>
            </a:pPr>
            <a:r>
              <a:rPr lang="de-DE" altLang="de-DE" sz="2200" dirty="0"/>
              <a:t>Rechnung 01.09.; 01.10.; 01.11.; usw. </a:t>
            </a:r>
          </a:p>
          <a:p>
            <a:pPr>
              <a:spcBef>
                <a:spcPct val="50000"/>
              </a:spcBef>
              <a:buClr>
                <a:srgbClr val="0000FF"/>
              </a:buClr>
              <a:buFont typeface="Wingdings" pitchFamily="2" charset="2"/>
              <a:buChar char="Ø"/>
            </a:pPr>
            <a:r>
              <a:rPr lang="de-DE" altLang="de-DE" sz="2200" dirty="0"/>
              <a:t>Kunde zahlt durchschnittlich sechs Wochen nach Fälligkeit</a:t>
            </a:r>
          </a:p>
          <a:p>
            <a:pPr>
              <a:spcBef>
                <a:spcPct val="50000"/>
              </a:spcBef>
              <a:buClr>
                <a:srgbClr val="0000FF"/>
              </a:buClr>
              <a:buFont typeface="Wingdings" pitchFamily="2" charset="2"/>
              <a:buChar char="Ø"/>
            </a:pPr>
            <a:r>
              <a:rPr lang="de-DE" altLang="de-DE" sz="2200" dirty="0"/>
              <a:t>Sie drohen Liefersperre am 01.12. an. Nach Verhandlungen wird am 15.01. eine (valide) Grundschuld auf Privatgrundstück des Geschäftsführers eingetragen. </a:t>
            </a:r>
          </a:p>
          <a:p>
            <a:pPr>
              <a:spcBef>
                <a:spcPct val="50000"/>
              </a:spcBef>
              <a:buClr>
                <a:srgbClr val="0000FF"/>
              </a:buClr>
              <a:buFont typeface="Wingdings" pitchFamily="2" charset="2"/>
              <a:buChar char="Ø"/>
            </a:pPr>
            <a:r>
              <a:rPr lang="de-DE" altLang="de-DE" sz="2200" dirty="0"/>
              <a:t>01.04. Insolvenzantrag</a:t>
            </a:r>
          </a:p>
          <a:p>
            <a:pPr marL="0" indent="0">
              <a:spcBef>
                <a:spcPct val="50000"/>
              </a:spcBef>
              <a:buClr>
                <a:srgbClr val="0000FF"/>
              </a:buClr>
            </a:pPr>
            <a:r>
              <a:rPr lang="de-DE" altLang="de-DE" sz="2200" dirty="0"/>
              <a:t>Kommt die Insolvenzverwalteranfechtung durch?</a:t>
            </a:r>
          </a:p>
        </p:txBody>
      </p:sp>
    </p:spTree>
    <p:extLst>
      <p:ext uri="{BB962C8B-B14F-4D97-AF65-F5344CB8AC3E}">
        <p14:creationId xmlns:p14="http://schemas.microsoft.com/office/powerpoint/2010/main" val="4259217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19</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324261"/>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Fall:</a:t>
            </a:r>
          </a:p>
          <a:p>
            <a:pPr>
              <a:spcBef>
                <a:spcPct val="50000"/>
              </a:spcBef>
              <a:buClr>
                <a:srgbClr val="0000FF"/>
              </a:buClr>
              <a:buFont typeface="Wingdings" pitchFamily="2" charset="2"/>
              <a:buChar char="Ø"/>
            </a:pPr>
            <a:r>
              <a:rPr lang="de-DE" altLang="de-DE" sz="2200" dirty="0"/>
              <a:t>Spedition erhält monatlich für 30.000 € Ware und zahlt immer pünktlich nach 6 Wochen.</a:t>
            </a:r>
          </a:p>
          <a:p>
            <a:pPr>
              <a:spcBef>
                <a:spcPct val="50000"/>
              </a:spcBef>
              <a:buClr>
                <a:srgbClr val="0000FF"/>
              </a:buClr>
              <a:buFont typeface="Wingdings" pitchFamily="2" charset="2"/>
              <a:buChar char="Ø"/>
            </a:pPr>
            <a:r>
              <a:rPr lang="de-DE" altLang="de-DE" sz="2200" dirty="0"/>
              <a:t>Sie vereinbaren von Anfang an (vor drei Jahren) eine stille Sicherungszession der Forderungen der Spedition gegen Daimler.</a:t>
            </a:r>
          </a:p>
          <a:p>
            <a:pPr>
              <a:spcBef>
                <a:spcPct val="50000"/>
              </a:spcBef>
              <a:buClr>
                <a:srgbClr val="0000FF"/>
              </a:buClr>
              <a:buFont typeface="Wingdings" pitchFamily="2" charset="2"/>
              <a:buChar char="Ø"/>
            </a:pPr>
            <a:r>
              <a:rPr lang="de-DE" altLang="de-DE" sz="2200" dirty="0"/>
              <a:t>Plötzliche, für Sie völlig unerwartete, Insolvenz.</a:t>
            </a:r>
          </a:p>
          <a:p>
            <a:pPr>
              <a:spcBef>
                <a:spcPct val="50000"/>
              </a:spcBef>
              <a:buClr>
                <a:srgbClr val="0000FF"/>
              </a:buClr>
              <a:buFont typeface="Wingdings" pitchFamily="2" charset="2"/>
              <a:buChar char="Ø"/>
            </a:pPr>
            <a:r>
              <a:rPr lang="de-DE" altLang="de-DE" sz="2200" dirty="0"/>
              <a:t>Sie legen die Zession offen und Daimler zahlt die offenen Forderungen an Sie.</a:t>
            </a:r>
          </a:p>
          <a:p>
            <a:pPr marL="0" indent="0">
              <a:spcBef>
                <a:spcPct val="50000"/>
              </a:spcBef>
              <a:buClr>
                <a:srgbClr val="0000FF"/>
              </a:buClr>
            </a:pPr>
            <a:r>
              <a:rPr lang="de-DE" altLang="de-DE" sz="2200" dirty="0"/>
              <a:t>Kommt die Insolvenzverwalteranfechtung durch?</a:t>
            </a:r>
          </a:p>
        </p:txBody>
      </p:sp>
    </p:spTree>
    <p:extLst>
      <p:ext uri="{BB962C8B-B14F-4D97-AF65-F5344CB8AC3E}">
        <p14:creationId xmlns:p14="http://schemas.microsoft.com/office/powerpoint/2010/main" val="4029828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3B46A3F9-BC9F-4B28-91BD-CBC301F68BC4}" type="slidenum">
              <a:rPr lang="de-DE" smtClean="0"/>
              <a:t>2</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2" name="Text Box 2"/>
          <p:cNvSpPr txBox="1">
            <a:spLocks noChangeArrowheads="1"/>
          </p:cNvSpPr>
          <p:nvPr/>
        </p:nvSpPr>
        <p:spPr bwMode="auto">
          <a:xfrm>
            <a:off x="1028700" y="2376488"/>
            <a:ext cx="7086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rgbClr val="000066"/>
                </a:solidFill>
                <a:latin typeface="Times New Roman" charset="0"/>
              </a:defRPr>
            </a:lvl1pPr>
            <a:lvl2pPr marL="742950" indent="-285750">
              <a:spcBef>
                <a:spcPct val="20000"/>
              </a:spcBef>
              <a:buChar char="–"/>
              <a:defRPr sz="2800">
                <a:solidFill>
                  <a:srgbClr val="000066"/>
                </a:solidFill>
                <a:latin typeface="Times New Roman" charset="0"/>
              </a:defRPr>
            </a:lvl2pPr>
            <a:lvl3pPr marL="1143000" indent="-228600">
              <a:spcBef>
                <a:spcPct val="20000"/>
              </a:spcBef>
              <a:buChar char="•"/>
              <a:defRPr sz="2400">
                <a:solidFill>
                  <a:srgbClr val="000066"/>
                </a:solidFill>
                <a:latin typeface="Times New Roman" charset="0"/>
              </a:defRPr>
            </a:lvl3pPr>
            <a:lvl4pPr marL="1600200" indent="-228600">
              <a:spcBef>
                <a:spcPct val="20000"/>
              </a:spcBef>
              <a:buChar char="–"/>
              <a:defRPr sz="2000">
                <a:solidFill>
                  <a:srgbClr val="000066"/>
                </a:solidFill>
                <a:latin typeface="Times New Roman" charset="0"/>
              </a:defRPr>
            </a:lvl4pPr>
            <a:lvl5pPr marL="2057400" indent="-228600">
              <a:spcBef>
                <a:spcPct val="20000"/>
              </a:spcBef>
              <a:buChar char="»"/>
              <a:defRPr sz="2000">
                <a:solidFill>
                  <a:srgbClr val="000066"/>
                </a:solidFill>
                <a:latin typeface="Times New Roman" charset="0"/>
              </a:defRPr>
            </a:lvl5pPr>
            <a:lvl6pPr marL="2514600" indent="-228600" eaLnBrk="0" fontAlgn="base" hangingPunct="0">
              <a:spcBef>
                <a:spcPct val="20000"/>
              </a:spcBef>
              <a:spcAft>
                <a:spcPct val="0"/>
              </a:spcAft>
              <a:buChar char="»"/>
              <a:defRPr sz="2000">
                <a:solidFill>
                  <a:srgbClr val="000066"/>
                </a:solidFill>
                <a:latin typeface="Times New Roman" charset="0"/>
              </a:defRPr>
            </a:lvl6pPr>
            <a:lvl7pPr marL="2971800" indent="-228600" eaLnBrk="0" fontAlgn="base" hangingPunct="0">
              <a:spcBef>
                <a:spcPct val="20000"/>
              </a:spcBef>
              <a:spcAft>
                <a:spcPct val="0"/>
              </a:spcAft>
              <a:buChar char="»"/>
              <a:defRPr sz="2000">
                <a:solidFill>
                  <a:srgbClr val="000066"/>
                </a:solidFill>
                <a:latin typeface="Times New Roman" charset="0"/>
              </a:defRPr>
            </a:lvl7pPr>
            <a:lvl8pPr marL="3429000" indent="-228600" eaLnBrk="0" fontAlgn="base" hangingPunct="0">
              <a:spcBef>
                <a:spcPct val="20000"/>
              </a:spcBef>
              <a:spcAft>
                <a:spcPct val="0"/>
              </a:spcAft>
              <a:buChar char="»"/>
              <a:defRPr sz="2000">
                <a:solidFill>
                  <a:srgbClr val="000066"/>
                </a:solidFill>
                <a:latin typeface="Times New Roman" charset="0"/>
              </a:defRPr>
            </a:lvl8pPr>
            <a:lvl9pPr marL="3886200" indent="-228600" eaLnBrk="0" fontAlgn="base" hangingPunct="0">
              <a:spcBef>
                <a:spcPct val="20000"/>
              </a:spcBef>
              <a:spcAft>
                <a:spcPct val="0"/>
              </a:spcAft>
              <a:buChar char="»"/>
              <a:defRPr sz="2000">
                <a:solidFill>
                  <a:srgbClr val="000066"/>
                </a:solidFill>
                <a:latin typeface="Times New Roman" charset="0"/>
              </a:defRPr>
            </a:lvl9pPr>
          </a:lstStyle>
          <a:p>
            <a:pPr algn="ctr">
              <a:spcBef>
                <a:spcPct val="50000"/>
              </a:spcBef>
              <a:buFontTx/>
              <a:buNone/>
            </a:pPr>
            <a:r>
              <a:rPr lang="de-DE" altLang="de-DE" b="1" dirty="0">
                <a:solidFill>
                  <a:schemeClr val="tx1"/>
                </a:solidFill>
                <a:latin typeface="Arial" charset="0"/>
              </a:rPr>
              <a:t>Die Kanzlei </a:t>
            </a:r>
          </a:p>
          <a:p>
            <a:pPr algn="ctr">
              <a:spcBef>
                <a:spcPct val="50000"/>
              </a:spcBef>
              <a:buFontTx/>
              <a:buNone/>
            </a:pPr>
            <a:r>
              <a:rPr lang="de-DE" altLang="de-DE" b="1" dirty="0">
                <a:solidFill>
                  <a:schemeClr val="tx1"/>
                </a:solidFill>
                <a:latin typeface="Arial" charset="0"/>
              </a:rPr>
              <a:t>Schäfer </a:t>
            </a:r>
            <a:r>
              <a:rPr lang="de-DE" altLang="de-DE" b="1" dirty="0">
                <a:solidFill>
                  <a:schemeClr val="tx1"/>
                </a:solidFill>
                <a:latin typeface="Arial" charset="0"/>
                <a:sym typeface="Symbol" pitchFamily="18" charset="2"/>
              </a:rPr>
              <a:t> Valerio </a:t>
            </a:r>
            <a:endParaRPr lang="de-DE" altLang="de-DE" b="1" dirty="0">
              <a:solidFill>
                <a:schemeClr val="tx1"/>
              </a:solidFill>
              <a:latin typeface="Arial" charset="0"/>
            </a:endParaRPr>
          </a:p>
        </p:txBody>
      </p:sp>
    </p:spTree>
    <p:extLst>
      <p:ext uri="{BB962C8B-B14F-4D97-AF65-F5344CB8AC3E}">
        <p14:creationId xmlns:p14="http://schemas.microsoft.com/office/powerpoint/2010/main" val="612065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20</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832092"/>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ea typeface="Verdana" pitchFamily="34" charset="0"/>
                <a:cs typeface="Verdana" pitchFamily="34" charset="0"/>
              </a:rPr>
              <a:t>Vorsätzliche Benachteiligung § 133 InsO:</a:t>
            </a:r>
          </a:p>
          <a:p>
            <a:pPr>
              <a:spcBef>
                <a:spcPct val="50000"/>
              </a:spcBef>
              <a:buClr>
                <a:srgbClr val="0000FF"/>
              </a:buClr>
              <a:buFont typeface="Wingdings" pitchFamily="2" charset="2"/>
              <a:buChar char="Ø"/>
            </a:pPr>
            <a:r>
              <a:rPr lang="de-DE" altLang="de-DE" sz="2200" dirty="0">
                <a:ea typeface="Verdana" pitchFamily="34" charset="0"/>
                <a:cs typeface="Verdana" pitchFamily="34" charset="0"/>
              </a:rPr>
              <a:t>Zehn Jahre vor Insolvenzantrag</a:t>
            </a:r>
          </a:p>
          <a:p>
            <a:pPr>
              <a:spcBef>
                <a:spcPct val="50000"/>
              </a:spcBef>
              <a:buClr>
                <a:srgbClr val="0000FF"/>
              </a:buClr>
              <a:buFont typeface="Wingdings" pitchFamily="2" charset="2"/>
              <a:buChar char="Ø"/>
            </a:pPr>
            <a:r>
              <a:rPr lang="de-DE" altLang="de-DE" sz="2200" b="1" dirty="0">
                <a:solidFill>
                  <a:srgbClr val="FF0000"/>
                </a:solidFill>
                <a:ea typeface="Verdana" pitchFamily="34" charset="0"/>
                <a:cs typeface="Verdana" pitchFamily="34" charset="0"/>
              </a:rPr>
              <a:t>Schuldner leistet</a:t>
            </a:r>
            <a:r>
              <a:rPr lang="de-DE" altLang="de-DE" sz="2200" dirty="0">
                <a:ea typeface="Verdana" pitchFamily="34" charset="0"/>
                <a:cs typeface="Verdana" pitchFamily="34" charset="0"/>
              </a:rPr>
              <a:t> in Kenntnis, dass er andere Gläubiger benachteilige = Gläubigerbenach-teiligungsvorsatz</a:t>
            </a:r>
          </a:p>
          <a:p>
            <a:pPr>
              <a:spcBef>
                <a:spcPct val="50000"/>
              </a:spcBef>
              <a:buClr>
                <a:srgbClr val="0000FF"/>
              </a:buClr>
              <a:buFont typeface="Wingdings" pitchFamily="2" charset="2"/>
              <a:buChar char="Ø"/>
            </a:pPr>
            <a:r>
              <a:rPr lang="de-DE" altLang="de-DE" sz="2200" dirty="0">
                <a:ea typeface="Verdana" pitchFamily="34" charset="0"/>
                <a:cs typeface="Verdana" pitchFamily="34" charset="0"/>
              </a:rPr>
              <a:t>Kenntnis des Gläubigers dieses Vorsatzes</a:t>
            </a:r>
          </a:p>
          <a:p>
            <a:pPr marL="0" indent="0">
              <a:spcBef>
                <a:spcPct val="50000"/>
              </a:spcBef>
              <a:buClr>
                <a:srgbClr val="0000FF"/>
              </a:buClr>
            </a:pPr>
            <a:r>
              <a:rPr lang="de-DE" altLang="de-DE" sz="2200" dirty="0">
                <a:ea typeface="Verdana" pitchFamily="34" charset="0"/>
                <a:cs typeface="Verdana" pitchFamily="34" charset="0"/>
              </a:rPr>
              <a:t>Diese Kenntnis wird vermutet, wenn der Gläubiger</a:t>
            </a:r>
          </a:p>
          <a:p>
            <a:pPr>
              <a:spcBef>
                <a:spcPct val="50000"/>
              </a:spcBef>
              <a:buClr>
                <a:srgbClr val="0000FF"/>
              </a:buClr>
              <a:buFont typeface="Wingdings" pitchFamily="2" charset="2"/>
              <a:buChar char="Ø"/>
            </a:pPr>
            <a:r>
              <a:rPr lang="de-DE" altLang="de-DE" sz="2200" b="1" dirty="0">
                <a:solidFill>
                  <a:srgbClr val="FF0000"/>
                </a:solidFill>
                <a:ea typeface="Verdana" pitchFamily="34" charset="0"/>
                <a:cs typeface="Verdana" pitchFamily="34" charset="0"/>
              </a:rPr>
              <a:t>Kenntnis von der drohenden </a:t>
            </a:r>
            <a:r>
              <a:rPr lang="de-DE" altLang="de-DE" sz="2200" b="1">
                <a:solidFill>
                  <a:srgbClr val="FF0000"/>
                </a:solidFill>
                <a:ea typeface="Verdana" pitchFamily="34" charset="0"/>
                <a:cs typeface="Verdana" pitchFamily="34" charset="0"/>
              </a:rPr>
              <a:t>Zahlungsun-fähigkeit</a:t>
            </a:r>
            <a:r>
              <a:rPr lang="de-DE" altLang="de-DE" sz="2200" b="1" dirty="0">
                <a:solidFill>
                  <a:srgbClr val="FF0000"/>
                </a:solidFill>
                <a:ea typeface="Verdana" pitchFamily="34" charset="0"/>
                <a:cs typeface="Verdana" pitchFamily="34" charset="0"/>
              </a:rPr>
              <a:t> </a:t>
            </a:r>
            <a:r>
              <a:rPr lang="de-DE" altLang="de-DE" sz="2200" dirty="0">
                <a:ea typeface="Verdana" pitchFamily="34" charset="0"/>
                <a:cs typeface="Verdana" pitchFamily="34" charset="0"/>
              </a:rPr>
              <a:t>und das Wissen hatte, dass anderer Gläubiger benachteiligt werden.</a:t>
            </a:r>
          </a:p>
          <a:p>
            <a:pPr>
              <a:spcBef>
                <a:spcPct val="50000"/>
              </a:spcBef>
              <a:buClr>
                <a:srgbClr val="0000FF"/>
              </a:buClr>
              <a:buFont typeface="Wingdings" pitchFamily="2" charset="2"/>
              <a:buChar char="Ø"/>
            </a:pPr>
            <a:endParaRPr lang="de-DE" altLang="de-DE" sz="2200" dirty="0">
              <a:ea typeface="Verdana" pitchFamily="34" charset="0"/>
              <a:cs typeface="Verdana" pitchFamily="34" charset="0"/>
            </a:endParaRPr>
          </a:p>
        </p:txBody>
      </p:sp>
    </p:spTree>
    <p:extLst>
      <p:ext uri="{BB962C8B-B14F-4D97-AF65-F5344CB8AC3E}">
        <p14:creationId xmlns:p14="http://schemas.microsoft.com/office/powerpoint/2010/main" val="116026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21</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5247590"/>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ea typeface="Verdana" pitchFamily="34" charset="0"/>
                <a:cs typeface="Verdana" pitchFamily="34" charset="0"/>
              </a:rPr>
              <a:t>Vermutungsrechtsprechung des BGH:</a:t>
            </a:r>
          </a:p>
          <a:p>
            <a:pPr lvl="0">
              <a:buFont typeface="Wingdings" panose="05000000000000000000" pitchFamily="2" charset="2"/>
              <a:buChar char="Ø"/>
            </a:pPr>
            <a:endParaRPr lang="de-DE" sz="2000" dirty="0"/>
          </a:p>
          <a:p>
            <a:pPr lvl="0">
              <a:buFont typeface="Wingdings" panose="05000000000000000000" pitchFamily="2" charset="2"/>
              <a:buChar char="Ø"/>
            </a:pPr>
            <a:r>
              <a:rPr lang="de-DE" sz="2000" dirty="0"/>
              <a:t>Schuldner, der zum Zeitpunkt der angefochtenen Handlung bereits zahlungsunfähig war</a:t>
            </a:r>
          </a:p>
          <a:p>
            <a:r>
              <a:rPr lang="de-DE" sz="2000" b="1" dirty="0"/>
              <a:t>	=&gt; Gläubigerbenachteiligungsvorsatz</a:t>
            </a:r>
            <a:r>
              <a:rPr lang="de-DE" sz="2000" dirty="0"/>
              <a:t> des Schuldners wird vermutet</a:t>
            </a:r>
          </a:p>
          <a:p>
            <a:r>
              <a:rPr lang="de-DE" sz="2000" dirty="0"/>
              <a:t> </a:t>
            </a:r>
          </a:p>
          <a:p>
            <a:pPr lvl="0">
              <a:buFont typeface="Wingdings" panose="05000000000000000000" pitchFamily="2" charset="2"/>
              <a:buChar char="Ø"/>
            </a:pPr>
            <a:r>
              <a:rPr lang="de-DE" sz="2000" b="1" dirty="0"/>
              <a:t>Kenntnis des Gläubigers</a:t>
            </a:r>
            <a:r>
              <a:rPr lang="de-DE" sz="2000" dirty="0"/>
              <a:t> vom </a:t>
            </a:r>
            <a:r>
              <a:rPr lang="de-DE" sz="2000" dirty="0" err="1"/>
              <a:t>Gläubigerbenach-teiligungsvorsatz</a:t>
            </a:r>
            <a:r>
              <a:rPr lang="de-DE" sz="2000" dirty="0"/>
              <a:t> des Schuldners wird vermutet,</a:t>
            </a:r>
          </a:p>
          <a:p>
            <a:r>
              <a:rPr lang="de-DE" sz="2000" b="1" dirty="0"/>
              <a:t>	=&gt; </a:t>
            </a:r>
            <a:r>
              <a:rPr lang="de-DE" sz="2000" dirty="0"/>
              <a:t>wenn Gläubiger die </a:t>
            </a:r>
            <a:r>
              <a:rPr lang="de-DE" sz="2000" b="1" dirty="0">
                <a:solidFill>
                  <a:srgbClr val="FF0000"/>
                </a:solidFill>
              </a:rPr>
              <a:t>drohende </a:t>
            </a:r>
            <a:r>
              <a:rPr lang="de-DE" sz="2000" b="1" dirty="0" err="1">
                <a:solidFill>
                  <a:srgbClr val="FF0000"/>
                </a:solidFill>
              </a:rPr>
              <a:t>Zahlungsun</a:t>
            </a:r>
            <a:r>
              <a:rPr lang="de-DE" sz="2000" b="1" dirty="0">
                <a:solidFill>
                  <a:srgbClr val="FF0000"/>
                </a:solidFill>
              </a:rPr>
              <a:t>-fähigkeit kannte</a:t>
            </a:r>
            <a:r>
              <a:rPr lang="de-DE" sz="2000" dirty="0"/>
              <a:t> und wusste, dass </a:t>
            </a:r>
            <a:r>
              <a:rPr lang="de-DE" sz="2000" b="1" dirty="0"/>
              <a:t>andere Gläubiger benachteiligt</a:t>
            </a:r>
            <a:r>
              <a:rPr lang="de-DE" sz="2000" dirty="0"/>
              <a:t> werden</a:t>
            </a:r>
          </a:p>
          <a:p>
            <a:r>
              <a:rPr lang="de-DE" sz="2000" dirty="0"/>
              <a:t> </a:t>
            </a:r>
          </a:p>
          <a:p>
            <a:pPr lvl="0">
              <a:buFont typeface="Wingdings" panose="05000000000000000000" pitchFamily="2" charset="2"/>
              <a:buChar char="Ø"/>
            </a:pPr>
            <a:r>
              <a:rPr lang="de-DE" sz="2000" dirty="0"/>
              <a:t>Vorhandensein weiterer Gläubiger wird bei gewerblich tätigen Schuldnern vermutet</a:t>
            </a:r>
          </a:p>
          <a:p>
            <a:pPr>
              <a:spcBef>
                <a:spcPct val="50000"/>
              </a:spcBef>
              <a:buClr>
                <a:srgbClr val="0000FF"/>
              </a:buClr>
              <a:buFont typeface="Wingdings" pitchFamily="2" charset="2"/>
              <a:buChar char="Ø"/>
            </a:pPr>
            <a:endParaRPr lang="de-DE" altLang="de-DE" sz="2200" dirty="0">
              <a:ea typeface="Verdana" pitchFamily="34" charset="0"/>
              <a:cs typeface="Verdana" pitchFamily="34" charset="0"/>
            </a:endParaRPr>
          </a:p>
        </p:txBody>
      </p:sp>
    </p:spTree>
    <p:extLst>
      <p:ext uri="{BB962C8B-B14F-4D97-AF65-F5344CB8AC3E}">
        <p14:creationId xmlns:p14="http://schemas.microsoft.com/office/powerpoint/2010/main" val="2585378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22</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5078313"/>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indent="0">
              <a:spcBef>
                <a:spcPct val="50000"/>
              </a:spcBef>
              <a:buClr>
                <a:srgbClr val="0000FF"/>
              </a:buClr>
            </a:pPr>
            <a:r>
              <a:rPr lang="de-DE" sz="2400" b="1" dirty="0" smtClean="0"/>
              <a:t>BGH 09.06.2016</a:t>
            </a:r>
          </a:p>
          <a:p>
            <a:pPr marL="0" indent="0">
              <a:spcBef>
                <a:spcPct val="50000"/>
              </a:spcBef>
              <a:buClr>
                <a:srgbClr val="0000FF"/>
              </a:buClr>
            </a:pPr>
            <a:r>
              <a:rPr lang="de-DE" sz="2400" dirty="0" smtClean="0"/>
              <a:t>Die </a:t>
            </a:r>
            <a:r>
              <a:rPr lang="de-DE" sz="2400" dirty="0"/>
              <a:t>Kenntnis des Benachteiligungsvorsatzes wird gemäß </a:t>
            </a:r>
            <a:r>
              <a:rPr lang="de-DE" sz="2400" dirty="0" smtClean="0"/>
              <a:t>vermutet</a:t>
            </a:r>
            <a:r>
              <a:rPr lang="de-DE" sz="2400" dirty="0"/>
              <a:t>, wenn der andere Teil wusste, dass die Zahlungsunfähigkeit drohte und dass die Handlung die Gläubiger </a:t>
            </a:r>
            <a:r>
              <a:rPr lang="de-DE" sz="2400" dirty="0" err="1" smtClean="0"/>
              <a:t>benach-teiligte</a:t>
            </a:r>
            <a:r>
              <a:rPr lang="de-DE" sz="2400" dirty="0"/>
              <a:t>. Kennt der Anfechtungsgegner die Zahlungsunfähigkeit des Schuldners, so weiß er auch, dass Leistungen aus dessen Vermögen die Befriedigungsmöglichkeit anderer Gläubiger vereiteln oder zumindest erschweren und verzögern. Mithin ist der </a:t>
            </a:r>
            <a:r>
              <a:rPr lang="de-DE" sz="2400" dirty="0" smtClean="0"/>
              <a:t>Anfechtungsgegner </a:t>
            </a:r>
            <a:r>
              <a:rPr lang="de-DE" sz="2400" dirty="0"/>
              <a:t>regelmäßig über den Benachteiligungsvorsatz im </a:t>
            </a:r>
            <a:r>
              <a:rPr lang="de-DE" sz="2400" dirty="0" smtClean="0"/>
              <a:t>Bilde.</a:t>
            </a:r>
            <a:endParaRPr lang="de-DE" altLang="de-DE" sz="2200" dirty="0">
              <a:ea typeface="Verdana" pitchFamily="34" charset="0"/>
              <a:cs typeface="Verdana" pitchFamily="34" charset="0"/>
            </a:endParaRPr>
          </a:p>
        </p:txBody>
      </p:sp>
    </p:spTree>
    <p:extLst>
      <p:ext uri="{BB962C8B-B14F-4D97-AF65-F5344CB8AC3E}">
        <p14:creationId xmlns:p14="http://schemas.microsoft.com/office/powerpoint/2010/main" val="3051229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23</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678204"/>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indent="0">
              <a:spcBef>
                <a:spcPct val="50000"/>
              </a:spcBef>
            </a:pPr>
            <a:r>
              <a:rPr lang="de-DE" altLang="de-DE" sz="2400" dirty="0">
                <a:solidFill>
                  <a:srgbClr val="FF0000"/>
                </a:solidFill>
                <a:ea typeface="Verdana" pitchFamily="34" charset="0"/>
                <a:cs typeface="Verdana" pitchFamily="34" charset="0"/>
              </a:rPr>
              <a:t>Vollbeweis der Kenntnis ist faktisch </a:t>
            </a:r>
            <a:r>
              <a:rPr lang="de-DE" altLang="de-DE" sz="2400" dirty="0" smtClean="0">
                <a:solidFill>
                  <a:srgbClr val="FF0000"/>
                </a:solidFill>
                <a:ea typeface="Verdana" pitchFamily="34" charset="0"/>
                <a:cs typeface="Verdana" pitchFamily="34" charset="0"/>
              </a:rPr>
              <a:t>unmöglich. Es </a:t>
            </a:r>
            <a:r>
              <a:rPr lang="de-DE" altLang="de-DE" sz="2400" dirty="0">
                <a:solidFill>
                  <a:srgbClr val="FF0000"/>
                </a:solidFill>
                <a:ea typeface="Verdana" pitchFamily="34" charset="0"/>
                <a:cs typeface="Verdana" pitchFamily="34" charset="0"/>
              </a:rPr>
              <a:t>kommt auf Indizien ("Beweisanzeichen") </a:t>
            </a:r>
            <a:r>
              <a:rPr lang="de-DE" altLang="de-DE" sz="2400" dirty="0" smtClean="0">
                <a:solidFill>
                  <a:srgbClr val="FF0000"/>
                </a:solidFill>
                <a:ea typeface="Verdana" pitchFamily="34" charset="0"/>
                <a:cs typeface="Verdana" pitchFamily="34" charset="0"/>
              </a:rPr>
              <a:t>an:</a:t>
            </a:r>
            <a:endParaRPr lang="de-DE" altLang="de-DE" sz="2400" dirty="0"/>
          </a:p>
          <a:p>
            <a:pPr marL="0" indent="0">
              <a:spcBef>
                <a:spcPct val="50000"/>
              </a:spcBef>
            </a:pPr>
            <a:r>
              <a:rPr lang="de-DE" sz="2400" b="1" dirty="0" smtClean="0"/>
              <a:t>BGH 09.06.2016</a:t>
            </a:r>
          </a:p>
          <a:p>
            <a:pPr marL="0" lvl="0" indent="0">
              <a:spcAft>
                <a:spcPts val="1200"/>
              </a:spcAft>
            </a:pPr>
            <a:r>
              <a:rPr lang="de-DE" sz="2400" dirty="0" smtClean="0"/>
              <a:t>Der </a:t>
            </a:r>
            <a:r>
              <a:rPr lang="de-DE" sz="2400" dirty="0"/>
              <a:t>Kenntnis der (drohenden) </a:t>
            </a:r>
            <a:r>
              <a:rPr lang="de-DE" sz="2400" dirty="0" smtClean="0"/>
              <a:t>Zahlungs-unfähigkeit </a:t>
            </a:r>
            <a:r>
              <a:rPr lang="de-DE" sz="2400" dirty="0"/>
              <a:t>steht die Kenntnis von Umständen gleich, die zwingend auf eine drohende oder bereits eingetretene Zahlungsunfähigkeit </a:t>
            </a:r>
            <a:r>
              <a:rPr lang="de-DE" sz="2400" dirty="0" smtClean="0"/>
              <a:t>hin-weisen</a:t>
            </a:r>
            <a:r>
              <a:rPr lang="de-DE" sz="2400" dirty="0"/>
              <a:t>. Es genügt daher, dass der </a:t>
            </a:r>
            <a:r>
              <a:rPr lang="de-DE" sz="2400" dirty="0" err="1" smtClean="0"/>
              <a:t>Anfech-tungsgegner</a:t>
            </a:r>
            <a:r>
              <a:rPr lang="de-DE" sz="2400" dirty="0" smtClean="0"/>
              <a:t> </a:t>
            </a:r>
            <a:r>
              <a:rPr lang="de-DE" sz="2400" dirty="0"/>
              <a:t>die tatsächlichen Umstände kennt, aus denen bei zutreffender rechtlicher </a:t>
            </a:r>
            <a:r>
              <a:rPr lang="de-DE" sz="2400" dirty="0" err="1" smtClean="0"/>
              <a:t>Bewer-tung</a:t>
            </a:r>
            <a:r>
              <a:rPr lang="de-DE" sz="2400" dirty="0" smtClean="0"/>
              <a:t> </a:t>
            </a:r>
            <a:r>
              <a:rPr lang="de-DE" sz="2400" dirty="0"/>
              <a:t>die (drohende) Zahlungsunfähigkeit zweifelsfrei </a:t>
            </a:r>
            <a:r>
              <a:rPr lang="de-DE" sz="2400" dirty="0" smtClean="0"/>
              <a:t>folgt.</a:t>
            </a:r>
            <a:endParaRPr lang="de-DE" sz="2400" dirty="0"/>
          </a:p>
        </p:txBody>
      </p:sp>
    </p:spTree>
    <p:extLst>
      <p:ext uri="{BB962C8B-B14F-4D97-AF65-F5344CB8AC3E}">
        <p14:creationId xmlns:p14="http://schemas.microsoft.com/office/powerpoint/2010/main" val="3535486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24</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169451"/>
            <a:ext cx="7560000" cy="513986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lvl="0">
              <a:spcAft>
                <a:spcPts val="1200"/>
              </a:spcAft>
              <a:buFont typeface="Wingdings" panose="05000000000000000000" pitchFamily="2" charset="2"/>
              <a:buChar char="Ø"/>
            </a:pPr>
            <a:r>
              <a:rPr lang="de-DE" sz="2400" dirty="0" smtClean="0"/>
              <a:t>Inkongruente </a:t>
            </a:r>
            <a:r>
              <a:rPr lang="de-DE" sz="2400" dirty="0"/>
              <a:t>Deckung (siehe oben)</a:t>
            </a:r>
          </a:p>
          <a:p>
            <a:pPr lvl="0">
              <a:spcAft>
                <a:spcPts val="1200"/>
              </a:spcAft>
              <a:buFont typeface="Wingdings" panose="05000000000000000000" pitchFamily="2" charset="2"/>
              <a:buChar char="Ø"/>
            </a:pPr>
            <a:r>
              <a:rPr lang="de-DE" sz="2400" dirty="0"/>
              <a:t>Stillhalteabkommen mit geringen Ratenzahlungen</a:t>
            </a:r>
          </a:p>
          <a:p>
            <a:pPr lvl="0">
              <a:spcAft>
                <a:spcPts val="1200"/>
              </a:spcAft>
              <a:buFont typeface="Wingdings" panose="05000000000000000000" pitchFamily="2" charset="2"/>
              <a:buChar char="Ø"/>
            </a:pPr>
            <a:r>
              <a:rPr lang="de-DE" sz="2400" dirty="0"/>
              <a:t>Verbindlichkeiten von beträchtlichem Umfang, die über längere Zeiträume nicht ausgeglichen sind und Kenntnis von weiteren Gläubigern mit ungedeckten Forderungen</a:t>
            </a:r>
          </a:p>
          <a:p>
            <a:pPr lvl="0">
              <a:spcAft>
                <a:spcPts val="1200"/>
              </a:spcAft>
              <a:buFont typeface="Wingdings" panose="05000000000000000000" pitchFamily="2" charset="2"/>
              <a:buChar char="Ø"/>
            </a:pPr>
            <a:r>
              <a:rPr lang="de-DE" sz="2400" dirty="0"/>
              <a:t>Monatelanges Schweigen auf Rechnungen, </a:t>
            </a:r>
            <a:r>
              <a:rPr lang="de-DE" sz="2400" dirty="0" smtClean="0"/>
              <a:t>Mahnungen</a:t>
            </a:r>
            <a:r>
              <a:rPr lang="de-DE" sz="2400" dirty="0"/>
              <a:t>, Mahnbescheid und Ratenzahlung erst bei Vorliegen des </a:t>
            </a:r>
            <a:r>
              <a:rPr lang="de-DE" sz="2400" dirty="0" smtClean="0"/>
              <a:t>Titels</a:t>
            </a:r>
          </a:p>
          <a:p>
            <a:pPr lvl="0">
              <a:spcAft>
                <a:spcPts val="1200"/>
              </a:spcAft>
              <a:buFont typeface="Wingdings" panose="05000000000000000000" pitchFamily="2" charset="2"/>
              <a:buChar char="Ø"/>
            </a:pPr>
            <a:r>
              <a:rPr lang="de-DE" sz="2400" dirty="0" smtClean="0"/>
              <a:t>Ratenzahlung nach verstrichener Zahlungsfrist auf Mahnung </a:t>
            </a:r>
            <a:endParaRPr lang="de-DE" sz="2400" dirty="0"/>
          </a:p>
        </p:txBody>
      </p:sp>
    </p:spTree>
    <p:extLst>
      <p:ext uri="{BB962C8B-B14F-4D97-AF65-F5344CB8AC3E}">
        <p14:creationId xmlns:p14="http://schemas.microsoft.com/office/powerpoint/2010/main" val="2614250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25</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401205"/>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lvl="0">
              <a:spcAft>
                <a:spcPts val="1200"/>
              </a:spcAft>
              <a:buFont typeface="Wingdings" panose="05000000000000000000" pitchFamily="2" charset="2"/>
              <a:buChar char="Ø"/>
            </a:pPr>
            <a:r>
              <a:rPr lang="de-DE" sz="2000" dirty="0"/>
              <a:t>Androhung oder Stellung des Insolvenzantrags</a:t>
            </a:r>
          </a:p>
          <a:p>
            <a:pPr lvl="0">
              <a:spcAft>
                <a:spcPts val="1200"/>
              </a:spcAft>
              <a:buFont typeface="Wingdings" panose="05000000000000000000" pitchFamily="2" charset="2"/>
              <a:buChar char="Ø"/>
            </a:pPr>
            <a:r>
              <a:rPr lang="de-DE" sz="2000" dirty="0"/>
              <a:t>notarielles Schuldanerkenntnis bei Ratenzahlungs-vereinbarungen </a:t>
            </a:r>
          </a:p>
          <a:p>
            <a:pPr lvl="0">
              <a:spcAft>
                <a:spcPts val="1200"/>
              </a:spcAft>
              <a:buFont typeface="Wingdings" panose="05000000000000000000" pitchFamily="2" charset="2"/>
              <a:buChar char="Ø"/>
            </a:pPr>
            <a:r>
              <a:rPr lang="de-DE" sz="2000" dirty="0"/>
              <a:t>Einblick in die Buchhaltung des Schuldners</a:t>
            </a:r>
          </a:p>
          <a:p>
            <a:pPr lvl="0">
              <a:spcAft>
                <a:spcPts val="1200"/>
              </a:spcAft>
              <a:buFont typeface="Wingdings" panose="05000000000000000000" pitchFamily="2" charset="2"/>
              <a:buChar char="Ø"/>
            </a:pPr>
            <a:r>
              <a:rPr lang="de-DE" sz="2000" dirty="0"/>
              <a:t>Schriftverkehr zur finanziellen Situation des Schuldners</a:t>
            </a:r>
          </a:p>
          <a:p>
            <a:pPr lvl="0">
              <a:spcAft>
                <a:spcPts val="1200"/>
              </a:spcAft>
              <a:buFont typeface="Wingdings" panose="05000000000000000000" pitchFamily="2" charset="2"/>
              <a:buChar char="Ø"/>
            </a:pPr>
            <a:r>
              <a:rPr lang="de-DE" sz="2000" dirty="0"/>
              <a:t>Sanierungsvergleich ohne schlüssiges Sanierungskonzept</a:t>
            </a:r>
          </a:p>
          <a:p>
            <a:pPr lvl="0">
              <a:spcAft>
                <a:spcPts val="1200"/>
              </a:spcAft>
              <a:buFont typeface="Wingdings" panose="05000000000000000000" pitchFamily="2" charset="2"/>
              <a:buChar char="Ø"/>
            </a:pPr>
            <a:r>
              <a:rPr lang="de-DE" sz="2000" dirty="0"/>
              <a:t>nachträgliche Besicherung von Altverbindlichkeiten</a:t>
            </a:r>
          </a:p>
          <a:p>
            <a:pPr lvl="0">
              <a:spcAft>
                <a:spcPts val="1200"/>
              </a:spcAft>
              <a:buFont typeface="Wingdings" panose="05000000000000000000" pitchFamily="2" charset="2"/>
              <a:buChar char="Ø"/>
            </a:pPr>
            <a:r>
              <a:rPr lang="de-DE" sz="2000" dirty="0"/>
              <a:t>Zahlungen nach nicht eingehaltenen Ratenzahlungs-vereinbarungen.</a:t>
            </a:r>
            <a:endParaRPr lang="de-DE" altLang="de-DE" sz="2200" dirty="0">
              <a:ea typeface="Verdana" pitchFamily="34" charset="0"/>
              <a:cs typeface="Verdana" pitchFamily="34" charset="0"/>
            </a:endParaRPr>
          </a:p>
        </p:txBody>
      </p:sp>
    </p:spTree>
    <p:extLst>
      <p:ext uri="{BB962C8B-B14F-4D97-AF65-F5344CB8AC3E}">
        <p14:creationId xmlns:p14="http://schemas.microsoft.com/office/powerpoint/2010/main" val="988409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26</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030286"/>
            <a:ext cx="7812480" cy="5047536"/>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lvl="0">
              <a:spcAft>
                <a:spcPts val="1200"/>
              </a:spcAft>
              <a:buFont typeface="Wingdings" panose="05000000000000000000" pitchFamily="2" charset="2"/>
              <a:buChar char="Ø"/>
            </a:pPr>
            <a:r>
              <a:rPr lang="de-DE" sz="1800" dirty="0">
                <a:solidFill>
                  <a:srgbClr val="FF0000"/>
                </a:solidFill>
              </a:rPr>
              <a:t>Kein Beweisanzeichen ist:</a:t>
            </a:r>
          </a:p>
          <a:p>
            <a:pPr lvl="0">
              <a:spcAft>
                <a:spcPts val="1200"/>
              </a:spcAft>
              <a:buFont typeface="Wingdings" panose="05000000000000000000" pitchFamily="2" charset="2"/>
              <a:buChar char="Ø"/>
            </a:pPr>
            <a:r>
              <a:rPr lang="de-DE" sz="1800" dirty="0"/>
              <a:t>Bitte des Schuldners um eine Ratenzahlung im Rahmen der Gepflogenheiten des Geschäftsverkehrs ist kein Indiz für die Zahlungsunfähigkeit.</a:t>
            </a:r>
          </a:p>
          <a:p>
            <a:pPr lvl="0">
              <a:spcAft>
                <a:spcPts val="1200"/>
              </a:spcAft>
              <a:buFont typeface="Wingdings" panose="05000000000000000000" pitchFamily="2" charset="2"/>
              <a:buChar char="Ø"/>
            </a:pPr>
            <a:r>
              <a:rPr lang="de-DE" sz="1800" dirty="0"/>
              <a:t>Schleppende Zahlungen an Sozialversicherungsträger</a:t>
            </a:r>
          </a:p>
          <a:p>
            <a:pPr lvl="0">
              <a:spcAft>
                <a:spcPts val="1200"/>
              </a:spcAft>
              <a:buFont typeface="Wingdings" panose="05000000000000000000" pitchFamily="2" charset="2"/>
              <a:buChar char="Ø"/>
            </a:pPr>
            <a:r>
              <a:rPr lang="de-DE" sz="1800" dirty="0">
                <a:solidFill>
                  <a:srgbClr val="FF0000"/>
                </a:solidFill>
              </a:rPr>
              <a:t>Gegenindizien:</a:t>
            </a:r>
          </a:p>
          <a:p>
            <a:pPr lvl="0">
              <a:spcAft>
                <a:spcPts val="1200"/>
              </a:spcAft>
              <a:buFont typeface="Wingdings" panose="05000000000000000000" pitchFamily="2" charset="2"/>
              <a:buChar char="Ø"/>
            </a:pPr>
            <a:r>
              <a:rPr lang="de-DE" sz="1800" dirty="0"/>
              <a:t>Kenntnis konkreter Umstände, die mit der baldigen Beendigung der Krise rechnen lassen.</a:t>
            </a:r>
          </a:p>
          <a:p>
            <a:pPr lvl="0">
              <a:spcAft>
                <a:spcPts val="1200"/>
              </a:spcAft>
              <a:buFont typeface="Wingdings" panose="05000000000000000000" pitchFamily="2" charset="2"/>
              <a:buChar char="Ø"/>
            </a:pPr>
            <a:r>
              <a:rPr lang="de-DE" sz="1800" dirty="0"/>
              <a:t>Vorliegen eines plausiblen Sanierungskonzepts</a:t>
            </a:r>
          </a:p>
          <a:p>
            <a:pPr lvl="0">
              <a:spcAft>
                <a:spcPts val="1200"/>
              </a:spcAft>
              <a:buFont typeface="Wingdings" panose="05000000000000000000" pitchFamily="2" charset="2"/>
              <a:buChar char="Ø"/>
            </a:pPr>
            <a:r>
              <a:rPr lang="de-DE" sz="1800" dirty="0"/>
              <a:t>Gläubiger geht von einer umfassenden, insolventesten Sicherung seiner Forderung aus.</a:t>
            </a:r>
          </a:p>
          <a:p>
            <a:pPr lvl="0">
              <a:spcAft>
                <a:spcPts val="1200"/>
              </a:spcAft>
              <a:buFont typeface="Wingdings" panose="05000000000000000000" pitchFamily="2" charset="2"/>
              <a:buChar char="Ø"/>
            </a:pPr>
            <a:r>
              <a:rPr lang="de-DE" sz="1800" dirty="0"/>
              <a:t>Gläubiger geht aufgrund konkret nachweisbarer Umstände davon aus, dass Schuldner die Zahlungen wieder aufgenommen habe und er der letzte Gläubiger sei.</a:t>
            </a:r>
          </a:p>
        </p:txBody>
      </p:sp>
    </p:spTree>
    <p:extLst>
      <p:ext uri="{BB962C8B-B14F-4D97-AF65-F5344CB8AC3E}">
        <p14:creationId xmlns:p14="http://schemas.microsoft.com/office/powerpoint/2010/main" val="1340023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27</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899592" y="1260000"/>
            <a:ext cx="8064896" cy="473975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ea typeface="Verdana" pitchFamily="34" charset="0"/>
                <a:cs typeface="Verdana" pitchFamily="34" charset="0"/>
              </a:rPr>
              <a:t>Kenntnis des Gläubigerbenachteiligungsvorsatzes</a:t>
            </a:r>
          </a:p>
          <a:p>
            <a:pPr lvl="0">
              <a:buFont typeface="Wingdings" panose="05000000000000000000" pitchFamily="2" charset="2"/>
              <a:buChar char="Ø"/>
            </a:pPr>
            <a:endParaRPr lang="de-DE" sz="2000" dirty="0"/>
          </a:p>
          <a:p>
            <a:pPr lvl="0">
              <a:buFont typeface="Wingdings" panose="05000000000000000000" pitchFamily="2" charset="2"/>
              <a:buChar char="Ø"/>
            </a:pPr>
            <a:r>
              <a:rPr lang="de-DE" sz="2000" dirty="0">
                <a:solidFill>
                  <a:srgbClr val="FF0000"/>
                </a:solidFill>
              </a:rPr>
              <a:t>Der BGH „rudert“ ein Stück weit zurück und gibt dem Tatrichter eine Gesamtwürdigung auf:</a:t>
            </a:r>
          </a:p>
          <a:p>
            <a:pPr lvl="0">
              <a:buFont typeface="Wingdings" panose="05000000000000000000" pitchFamily="2" charset="2"/>
              <a:buChar char="Ø"/>
            </a:pPr>
            <a:endParaRPr lang="de-DE" sz="2000" dirty="0"/>
          </a:p>
          <a:p>
            <a:r>
              <a:rPr lang="de-DE" sz="2000" dirty="0"/>
              <a:t>	„Es genügt, dass der Anfechtungsgegner die tatsächlichen Umstände kennt, aus denen bei zutreffender rechtlicher Bewertung die (drohende) Zahlungsunfähigkeit zweifelfrei folgt. Dabei darf aber nicht übersehen werden, dass solche Tatsachen nur mehr oder weniger gewichtige Beweisanzeichen darstellen, die eine Gesamtwürdigung nicht entbehrlich machen und nicht schematisch im Sinne einer vom anderen Teil zu widerlegenden Vermutung angewandt werden dürfen.“</a:t>
            </a:r>
          </a:p>
          <a:p>
            <a:r>
              <a:rPr lang="de-DE" sz="2000" dirty="0"/>
              <a:t>	(BGH IX ZR 28/12 vom 10.01.2013)</a:t>
            </a:r>
          </a:p>
        </p:txBody>
      </p:sp>
    </p:spTree>
    <p:extLst>
      <p:ext uri="{BB962C8B-B14F-4D97-AF65-F5344CB8AC3E}">
        <p14:creationId xmlns:p14="http://schemas.microsoft.com/office/powerpoint/2010/main" val="653960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28</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3" name="Rechteck 2"/>
          <p:cNvSpPr/>
          <p:nvPr/>
        </p:nvSpPr>
        <p:spPr>
          <a:xfrm>
            <a:off x="1080000" y="1196752"/>
            <a:ext cx="7560000" cy="5170646"/>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600"/>
              </a:spcAft>
            </a:pPr>
            <a:r>
              <a:rPr lang="de-DE" altLang="de-DE" sz="2000" b="1" dirty="0">
                <a:latin typeface="Verdana" pitchFamily="34" charset="0"/>
              </a:rPr>
              <a:t>Fall</a:t>
            </a:r>
          </a:p>
          <a:p>
            <a:pPr marL="342900" indent="-342900">
              <a:spcAft>
                <a:spcPts val="600"/>
              </a:spcAft>
              <a:buFont typeface="Wingdings" panose="05000000000000000000" pitchFamily="2" charset="2"/>
              <a:buChar char="Ø"/>
            </a:pPr>
            <a:r>
              <a:rPr lang="de-DE" altLang="de-DE" sz="2000" dirty="0">
                <a:latin typeface="Verdana" pitchFamily="34" charset="0"/>
              </a:rPr>
              <a:t>Lieferungen seit 2005 schleppend. Autohändler am Ort, „dem man helfen muss“.</a:t>
            </a:r>
          </a:p>
          <a:p>
            <a:pPr marL="342900" indent="-342900">
              <a:spcAft>
                <a:spcPts val="600"/>
              </a:spcAft>
              <a:buFont typeface="Wingdings" panose="05000000000000000000" pitchFamily="2" charset="2"/>
              <a:buChar char="Ø"/>
            </a:pPr>
            <a:r>
              <a:rPr lang="de-DE" altLang="de-DE" sz="2000" dirty="0">
                <a:latin typeface="Verdana" pitchFamily="34" charset="0"/>
              </a:rPr>
              <a:t>Bei Zahlung der ältesten Rechnung wurde neue Lieferung vereinbart. So geduldet und keine Mahnungen, Mahnbescheid etc.. </a:t>
            </a:r>
            <a:br>
              <a:rPr lang="de-DE" altLang="de-DE" sz="2000" dirty="0">
                <a:latin typeface="Verdana" pitchFamily="34" charset="0"/>
              </a:rPr>
            </a:br>
            <a:r>
              <a:rPr lang="de-DE" altLang="de-DE" sz="2000" dirty="0">
                <a:latin typeface="Verdana" pitchFamily="34" charset="0"/>
              </a:rPr>
              <a:t>Saldo bleibt so in etwa stabil.</a:t>
            </a:r>
          </a:p>
          <a:p>
            <a:pPr marL="342900" indent="-342900">
              <a:spcAft>
                <a:spcPts val="600"/>
              </a:spcAft>
              <a:buFont typeface="Wingdings" panose="05000000000000000000" pitchFamily="2" charset="2"/>
              <a:buChar char="Ø"/>
            </a:pPr>
            <a:r>
              <a:rPr lang="de-DE" altLang="de-DE" sz="2000" dirty="0">
                <a:latin typeface="Verdana" pitchFamily="34" charset="0"/>
              </a:rPr>
              <a:t>06.03.2008 Insolvenzantrag durch Krankenkasse</a:t>
            </a:r>
          </a:p>
          <a:p>
            <a:pPr marL="342900" indent="-342900">
              <a:spcAft>
                <a:spcPts val="600"/>
              </a:spcAft>
              <a:buFont typeface="Wingdings" panose="05000000000000000000" pitchFamily="2" charset="2"/>
              <a:buChar char="Ø"/>
            </a:pPr>
            <a:r>
              <a:rPr lang="de-DE" altLang="de-DE" sz="2000" dirty="0">
                <a:latin typeface="Verdana" pitchFamily="34" charset="0"/>
              </a:rPr>
              <a:t>03.07.2008 Insolvenz. Forderung angemeldet in Höhe von 165.008,67 €.</a:t>
            </a:r>
          </a:p>
          <a:p>
            <a:pPr marL="342900" indent="-342900">
              <a:spcAft>
                <a:spcPts val="600"/>
              </a:spcAft>
              <a:buFont typeface="Wingdings" panose="05000000000000000000" pitchFamily="2" charset="2"/>
              <a:buChar char="Ø"/>
            </a:pPr>
            <a:r>
              <a:rPr lang="de-DE" altLang="de-DE" sz="2000" dirty="0">
                <a:latin typeface="Verdana" pitchFamily="34" charset="0"/>
              </a:rPr>
              <a:t>09.12.2010 Anfechtung in Höhe von 134.400,00 € auf Rechnungen vom 28.12.2007 bis 29.04.2008</a:t>
            </a:r>
          </a:p>
          <a:p>
            <a:pPr marL="342900" indent="-342900">
              <a:spcAft>
                <a:spcPts val="600"/>
              </a:spcAft>
              <a:buFont typeface="Wingdings" panose="05000000000000000000" pitchFamily="2" charset="2"/>
              <a:buChar char="Ø"/>
            </a:pPr>
            <a:r>
              <a:rPr lang="de-DE" altLang="de-DE" sz="2000" dirty="0">
                <a:latin typeface="Verdana" pitchFamily="34" charset="0"/>
              </a:rPr>
              <a:t>08.12.2011 weitere Anfechtung in Höhe von 348.244,16 € auf Rechnungen vom 02.01.2007 bis 27.12.2007</a:t>
            </a:r>
          </a:p>
        </p:txBody>
      </p:sp>
    </p:spTree>
    <p:extLst>
      <p:ext uri="{BB962C8B-B14F-4D97-AF65-F5344CB8AC3E}">
        <p14:creationId xmlns:p14="http://schemas.microsoft.com/office/powerpoint/2010/main" val="11799936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29</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154984"/>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pPr>
            <a:r>
              <a:rPr lang="de-DE" altLang="de-DE" sz="2200" b="1" dirty="0"/>
              <a:t>Bargeschäfte § 142 InsO:</a:t>
            </a:r>
          </a:p>
          <a:p>
            <a:pPr>
              <a:spcBef>
                <a:spcPct val="50000"/>
              </a:spcBef>
              <a:buClr>
                <a:srgbClr val="0000FF"/>
              </a:buClr>
              <a:buFont typeface="Wingdings" pitchFamily="2" charset="2"/>
              <a:buChar char="Ø"/>
            </a:pPr>
            <a:r>
              <a:rPr lang="de-DE" altLang="de-DE" sz="2200" dirty="0"/>
              <a:t>Eine Leistung des Schuldners, für die unmittelbar eine gleichwertige Leistung in sein Vermögen gelangt.</a:t>
            </a:r>
          </a:p>
          <a:p>
            <a:pPr lvl="1">
              <a:spcBef>
                <a:spcPct val="50000"/>
              </a:spcBef>
              <a:buClr>
                <a:srgbClr val="0000FF"/>
              </a:buClr>
              <a:buFont typeface="Wingdings" pitchFamily="2" charset="2"/>
              <a:buNone/>
            </a:pPr>
            <a:r>
              <a:rPr lang="de-DE" altLang="de-DE" sz="2200" b="1" dirty="0"/>
              <a:t>UND</a:t>
            </a:r>
          </a:p>
          <a:p>
            <a:pPr>
              <a:spcBef>
                <a:spcPct val="50000"/>
              </a:spcBef>
              <a:buClr>
                <a:srgbClr val="0000FF"/>
              </a:buClr>
              <a:buFont typeface="Wingdings" pitchFamily="2" charset="2"/>
              <a:buChar char="Ø"/>
            </a:pPr>
            <a:r>
              <a:rPr lang="de-DE" altLang="de-DE" sz="2200" dirty="0"/>
              <a:t>Wenn nicht die Voraussetzungen der vorsätzlichen Benachteiligung vorliegen</a:t>
            </a:r>
          </a:p>
          <a:p>
            <a:pPr marL="0" indent="0">
              <a:spcBef>
                <a:spcPct val="50000"/>
              </a:spcBef>
              <a:buClr>
                <a:srgbClr val="0000FF"/>
              </a:buClr>
            </a:pPr>
            <a:r>
              <a:rPr lang="de-DE" altLang="de-DE" sz="2200" dirty="0"/>
              <a:t>Diese Voraussetzungen liegen in der Regel aber vor. Deshalb genügt es dem BGH, wenn ein </a:t>
            </a:r>
            <a:r>
              <a:rPr lang="de-DE" altLang="de-DE" sz="2200" dirty="0">
                <a:solidFill>
                  <a:srgbClr val="FF0000"/>
                </a:solidFill>
              </a:rPr>
              <a:t>"</a:t>
            </a:r>
            <a:r>
              <a:rPr lang="de-DE" altLang="de-DE" sz="2200" dirty="0" err="1">
                <a:solidFill>
                  <a:srgbClr val="FF0000"/>
                </a:solidFill>
              </a:rPr>
              <a:t>barge-schäftlicher</a:t>
            </a:r>
            <a:r>
              <a:rPr lang="de-DE" altLang="de-DE" sz="2200" dirty="0">
                <a:solidFill>
                  <a:srgbClr val="FF0000"/>
                </a:solidFill>
              </a:rPr>
              <a:t> Leistungsaustausch" </a:t>
            </a:r>
            <a:r>
              <a:rPr lang="de-DE" altLang="de-DE" sz="2200" dirty="0"/>
              <a:t>vorliegt.</a:t>
            </a:r>
          </a:p>
        </p:txBody>
      </p:sp>
    </p:spTree>
    <p:extLst>
      <p:ext uri="{BB962C8B-B14F-4D97-AF65-F5344CB8AC3E}">
        <p14:creationId xmlns:p14="http://schemas.microsoft.com/office/powerpoint/2010/main" val="566910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3B46A3F9-BC9F-4B28-91BD-CBC301F68BC4}" type="slidenum">
              <a:rPr lang="de-DE" smtClean="0"/>
              <a:t>3</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3"/>
          <p:cNvSpPr txBox="1">
            <a:spLocks noChangeArrowheads="1"/>
          </p:cNvSpPr>
          <p:nvPr/>
        </p:nvSpPr>
        <p:spPr bwMode="auto">
          <a:xfrm>
            <a:off x="1165225" y="1124744"/>
            <a:ext cx="7292975" cy="5816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2588" indent="-382588">
              <a:spcBef>
                <a:spcPct val="20000"/>
              </a:spcBef>
              <a:buChar char="•"/>
              <a:tabLst>
                <a:tab pos="3427413" algn="l"/>
              </a:tabLst>
              <a:defRPr sz="3200">
                <a:solidFill>
                  <a:srgbClr val="000066"/>
                </a:solidFill>
                <a:latin typeface="Times New Roman" charset="0"/>
              </a:defRPr>
            </a:lvl1pPr>
            <a:lvl2pPr marL="742950" indent="-285750">
              <a:spcBef>
                <a:spcPct val="20000"/>
              </a:spcBef>
              <a:buChar char="–"/>
              <a:tabLst>
                <a:tab pos="3427413" algn="l"/>
              </a:tabLst>
              <a:defRPr sz="2800">
                <a:solidFill>
                  <a:srgbClr val="000066"/>
                </a:solidFill>
                <a:latin typeface="Times New Roman" charset="0"/>
              </a:defRPr>
            </a:lvl2pPr>
            <a:lvl3pPr marL="1143000" indent="-228600">
              <a:spcBef>
                <a:spcPct val="20000"/>
              </a:spcBef>
              <a:buChar char="•"/>
              <a:tabLst>
                <a:tab pos="3427413" algn="l"/>
              </a:tabLst>
              <a:defRPr sz="2400">
                <a:solidFill>
                  <a:srgbClr val="000066"/>
                </a:solidFill>
                <a:latin typeface="Times New Roman" charset="0"/>
              </a:defRPr>
            </a:lvl3pPr>
            <a:lvl4pPr marL="1600200" indent="-228600">
              <a:spcBef>
                <a:spcPct val="20000"/>
              </a:spcBef>
              <a:buChar char="–"/>
              <a:tabLst>
                <a:tab pos="3427413" algn="l"/>
              </a:tabLst>
              <a:defRPr sz="2000">
                <a:solidFill>
                  <a:srgbClr val="000066"/>
                </a:solidFill>
                <a:latin typeface="Times New Roman" charset="0"/>
              </a:defRPr>
            </a:lvl4pPr>
            <a:lvl5pPr marL="2057400" indent="-228600">
              <a:spcBef>
                <a:spcPct val="20000"/>
              </a:spcBef>
              <a:buChar char="»"/>
              <a:tabLst>
                <a:tab pos="3427413" algn="l"/>
              </a:tabLst>
              <a:defRPr sz="2000">
                <a:solidFill>
                  <a:srgbClr val="000066"/>
                </a:solidFill>
                <a:latin typeface="Times New Roman" charset="0"/>
              </a:defRPr>
            </a:lvl5pPr>
            <a:lvl6pPr marL="2514600" indent="-228600" eaLnBrk="0" fontAlgn="base" hangingPunct="0">
              <a:spcBef>
                <a:spcPct val="20000"/>
              </a:spcBef>
              <a:spcAft>
                <a:spcPct val="0"/>
              </a:spcAft>
              <a:buChar char="»"/>
              <a:tabLst>
                <a:tab pos="3427413" algn="l"/>
              </a:tabLst>
              <a:defRPr sz="2000">
                <a:solidFill>
                  <a:srgbClr val="000066"/>
                </a:solidFill>
                <a:latin typeface="Times New Roman" charset="0"/>
              </a:defRPr>
            </a:lvl6pPr>
            <a:lvl7pPr marL="2971800" indent="-228600" eaLnBrk="0" fontAlgn="base" hangingPunct="0">
              <a:spcBef>
                <a:spcPct val="20000"/>
              </a:spcBef>
              <a:spcAft>
                <a:spcPct val="0"/>
              </a:spcAft>
              <a:buChar char="»"/>
              <a:tabLst>
                <a:tab pos="3427413" algn="l"/>
              </a:tabLst>
              <a:defRPr sz="2000">
                <a:solidFill>
                  <a:srgbClr val="000066"/>
                </a:solidFill>
                <a:latin typeface="Times New Roman" charset="0"/>
              </a:defRPr>
            </a:lvl7pPr>
            <a:lvl8pPr marL="3429000" indent="-228600" eaLnBrk="0" fontAlgn="base" hangingPunct="0">
              <a:spcBef>
                <a:spcPct val="20000"/>
              </a:spcBef>
              <a:spcAft>
                <a:spcPct val="0"/>
              </a:spcAft>
              <a:buChar char="»"/>
              <a:tabLst>
                <a:tab pos="3427413" algn="l"/>
              </a:tabLst>
              <a:defRPr sz="2000">
                <a:solidFill>
                  <a:srgbClr val="000066"/>
                </a:solidFill>
                <a:latin typeface="Times New Roman" charset="0"/>
              </a:defRPr>
            </a:lvl8pPr>
            <a:lvl9pPr marL="3886200" indent="-228600" eaLnBrk="0" fontAlgn="base" hangingPunct="0">
              <a:spcBef>
                <a:spcPct val="20000"/>
              </a:spcBef>
              <a:spcAft>
                <a:spcPct val="0"/>
              </a:spcAft>
              <a:buChar char="»"/>
              <a:tabLst>
                <a:tab pos="3427413" algn="l"/>
              </a:tabLst>
              <a:defRPr sz="2000">
                <a:solidFill>
                  <a:srgbClr val="000066"/>
                </a:solidFill>
                <a:latin typeface="Times New Roman" charset="0"/>
              </a:defRPr>
            </a:lvl9pPr>
          </a:lstStyle>
          <a:p>
            <a:pPr>
              <a:spcBef>
                <a:spcPct val="50000"/>
              </a:spcBef>
              <a:buFont typeface="Wingdings" pitchFamily="2" charset="2"/>
              <a:buChar char="Ø"/>
            </a:pPr>
            <a:r>
              <a:rPr lang="de-DE" altLang="de-DE" sz="2400" dirty="0">
                <a:solidFill>
                  <a:schemeClr val="tx1"/>
                </a:solidFill>
                <a:latin typeface="Arial" charset="0"/>
              </a:rPr>
              <a:t>Gegründet 1995</a:t>
            </a:r>
          </a:p>
          <a:p>
            <a:pPr>
              <a:spcBef>
                <a:spcPct val="50000"/>
              </a:spcBef>
              <a:buFont typeface="Wingdings" pitchFamily="2" charset="2"/>
              <a:buChar char="Ø"/>
            </a:pPr>
            <a:r>
              <a:rPr lang="de-DE" altLang="de-DE" sz="2400" dirty="0">
                <a:solidFill>
                  <a:schemeClr val="tx1"/>
                </a:solidFill>
                <a:latin typeface="Arial" charset="0"/>
              </a:rPr>
              <a:t>Derzeit 12 Mitarbeiter</a:t>
            </a:r>
          </a:p>
          <a:p>
            <a:pPr>
              <a:spcBef>
                <a:spcPct val="50000"/>
              </a:spcBef>
              <a:buFont typeface="Wingdings" pitchFamily="2" charset="2"/>
              <a:buChar char="Ø"/>
            </a:pPr>
            <a:r>
              <a:rPr lang="de-DE" altLang="de-DE" sz="2400" dirty="0">
                <a:solidFill>
                  <a:schemeClr val="tx1"/>
                </a:solidFill>
                <a:latin typeface="Arial" charset="0"/>
              </a:rPr>
              <a:t>Seit 2003 Spezialisierung auf die Themen des mittelständischen Energiehandels</a:t>
            </a:r>
          </a:p>
          <a:p>
            <a:pPr>
              <a:spcBef>
                <a:spcPct val="50000"/>
              </a:spcBef>
              <a:buFont typeface="Wingdings" pitchFamily="2" charset="2"/>
              <a:buChar char="Ø"/>
            </a:pPr>
            <a:r>
              <a:rPr lang="de-DE" altLang="de-DE" sz="2400" dirty="0">
                <a:solidFill>
                  <a:schemeClr val="tx1"/>
                </a:solidFill>
                <a:latin typeface="Arial" charset="0"/>
              </a:rPr>
              <a:t>Schwerpunkte:</a:t>
            </a:r>
            <a:endParaRPr lang="de-DE" altLang="de-DE" sz="400" dirty="0">
              <a:solidFill>
                <a:schemeClr val="tx1"/>
              </a:solidFill>
              <a:latin typeface="Arial" charset="0"/>
            </a:endParaRPr>
          </a:p>
          <a:p>
            <a:pPr lvl="3">
              <a:spcBef>
                <a:spcPct val="50000"/>
              </a:spcBef>
              <a:buFont typeface="Wingdings" pitchFamily="2" charset="2"/>
              <a:buChar char="Ø"/>
            </a:pPr>
            <a:r>
              <a:rPr lang="de-DE" altLang="de-DE" dirty="0">
                <a:solidFill>
                  <a:schemeClr val="tx1"/>
                </a:solidFill>
                <a:latin typeface="Arial" charset="0"/>
              </a:rPr>
              <a:t>Energiesteuer</a:t>
            </a:r>
          </a:p>
          <a:p>
            <a:pPr lvl="3">
              <a:spcBef>
                <a:spcPct val="50000"/>
              </a:spcBef>
              <a:buFont typeface="Wingdings" pitchFamily="2" charset="2"/>
              <a:buChar char="Ø"/>
            </a:pPr>
            <a:r>
              <a:rPr lang="de-DE" altLang="de-DE" dirty="0" err="1">
                <a:solidFill>
                  <a:schemeClr val="tx1"/>
                </a:solidFill>
                <a:latin typeface="Arial" charset="0"/>
              </a:rPr>
              <a:t>Überfüllschäden</a:t>
            </a:r>
            <a:endParaRPr lang="de-DE" altLang="de-DE" dirty="0">
              <a:solidFill>
                <a:schemeClr val="tx1"/>
              </a:solidFill>
              <a:latin typeface="Arial" charset="0"/>
            </a:endParaRPr>
          </a:p>
          <a:p>
            <a:pPr lvl="3">
              <a:spcBef>
                <a:spcPct val="50000"/>
              </a:spcBef>
              <a:buFont typeface="Wingdings" pitchFamily="2" charset="2"/>
              <a:buChar char="Ø"/>
            </a:pPr>
            <a:r>
              <a:rPr lang="de-DE" altLang="de-DE" dirty="0">
                <a:solidFill>
                  <a:schemeClr val="tx1"/>
                </a:solidFill>
                <a:latin typeface="Arial" charset="0"/>
              </a:rPr>
              <a:t>Gläubigervertretung bei </a:t>
            </a:r>
            <a:r>
              <a:rPr lang="de-DE" altLang="de-DE" dirty="0" err="1">
                <a:solidFill>
                  <a:schemeClr val="tx1"/>
                </a:solidFill>
                <a:latin typeface="Arial" charset="0"/>
              </a:rPr>
              <a:t>Insolvenzanfechtungen</a:t>
            </a:r>
            <a:endParaRPr lang="de-DE" altLang="de-DE" dirty="0">
              <a:solidFill>
                <a:schemeClr val="tx1"/>
              </a:solidFill>
              <a:latin typeface="Arial" charset="0"/>
            </a:endParaRPr>
          </a:p>
          <a:p>
            <a:pPr lvl="3">
              <a:spcBef>
                <a:spcPct val="50000"/>
              </a:spcBef>
              <a:buFont typeface="Wingdings" pitchFamily="2" charset="2"/>
              <a:buChar char="Ø"/>
            </a:pPr>
            <a:r>
              <a:rPr lang="de-DE" altLang="de-DE" dirty="0">
                <a:solidFill>
                  <a:schemeClr val="tx1"/>
                </a:solidFill>
                <a:latin typeface="Arial" charset="0"/>
              </a:rPr>
              <a:t>Forderungsmanagement</a:t>
            </a:r>
          </a:p>
          <a:p>
            <a:pPr lvl="3">
              <a:spcBef>
                <a:spcPct val="50000"/>
              </a:spcBef>
              <a:buFont typeface="Wingdings" pitchFamily="2" charset="2"/>
              <a:buChar char="Ø"/>
            </a:pPr>
            <a:r>
              <a:rPr lang="de-DE" altLang="de-DE" dirty="0">
                <a:solidFill>
                  <a:schemeClr val="tx1"/>
                </a:solidFill>
                <a:latin typeface="Arial" charset="0"/>
              </a:rPr>
              <a:t>Tankstellenvertriebsthemen</a:t>
            </a:r>
          </a:p>
          <a:p>
            <a:pPr lvl="3">
              <a:spcBef>
                <a:spcPct val="50000"/>
              </a:spcBef>
              <a:buFont typeface="Wingdings" pitchFamily="2" charset="2"/>
              <a:buChar char="Ø"/>
            </a:pPr>
            <a:r>
              <a:rPr lang="de-DE" altLang="de-DE" dirty="0">
                <a:solidFill>
                  <a:schemeClr val="tx1"/>
                </a:solidFill>
                <a:latin typeface="Arial" charset="0"/>
              </a:rPr>
              <a:t>Unternehmenszukauf und –verkauf </a:t>
            </a:r>
          </a:p>
          <a:p>
            <a:pPr marL="0" indent="0">
              <a:spcBef>
                <a:spcPct val="50000"/>
              </a:spcBef>
              <a:buNone/>
            </a:pPr>
            <a:endParaRPr lang="de-DE" altLang="de-DE" sz="2400" dirty="0">
              <a:solidFill>
                <a:schemeClr val="tx1"/>
              </a:solidFill>
              <a:latin typeface="Arial" charset="0"/>
            </a:endParaRPr>
          </a:p>
        </p:txBody>
      </p:sp>
    </p:spTree>
    <p:extLst>
      <p:ext uri="{BB962C8B-B14F-4D97-AF65-F5344CB8AC3E}">
        <p14:creationId xmlns:p14="http://schemas.microsoft.com/office/powerpoint/2010/main" val="199284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7704" y="274638"/>
            <a:ext cx="7056784" cy="562074"/>
          </a:xfrm>
        </p:spPr>
        <p:txBody>
          <a:bodyPr>
            <a:noAutofit/>
          </a:bodyPr>
          <a:lstStyle/>
          <a:p>
            <a:r>
              <a:rPr lang="de-DE" sz="3000" b="1" dirty="0">
                <a:solidFill>
                  <a:srgbClr val="0000CC"/>
                </a:solidFill>
              </a:rPr>
              <a:t>Regierungsentwurf zur Änderung der InsO</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30</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79999" y="1057284"/>
            <a:ext cx="7971986" cy="5339923"/>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indent="0">
              <a:spcBef>
                <a:spcPct val="50000"/>
              </a:spcBef>
            </a:pPr>
            <a:r>
              <a:rPr lang="de-DE" altLang="de-DE" sz="2200" b="1" dirty="0"/>
              <a:t>Allgemein: </a:t>
            </a:r>
            <a:r>
              <a:rPr lang="de-DE" altLang="de-DE" sz="2200" dirty="0"/>
              <a:t>Die Verzinsung des Anfechtungs-betrages ab Verfahrenseröffnung fällt weg</a:t>
            </a:r>
          </a:p>
          <a:p>
            <a:pPr marL="0" indent="0">
              <a:spcBef>
                <a:spcPct val="50000"/>
              </a:spcBef>
            </a:pPr>
            <a:r>
              <a:rPr lang="de-DE" altLang="de-DE" sz="2200" b="1" dirty="0"/>
              <a:t>Inkongruenz: </a:t>
            </a:r>
            <a:r>
              <a:rPr lang="de-DE" altLang="de-DE" sz="2200" dirty="0"/>
              <a:t>Zahlungen aus der Vollstreckung sind nicht mehr inkongruent. Damit auch solche unter Vollstreckungsdruck. (Begünstigung staatlicher Gläubiger)</a:t>
            </a:r>
          </a:p>
          <a:p>
            <a:pPr marL="0" indent="0">
              <a:spcBef>
                <a:spcPct val="50000"/>
              </a:spcBef>
            </a:pPr>
            <a:r>
              <a:rPr lang="de-DE" altLang="de-DE" sz="2200" b="1" dirty="0"/>
              <a:t>Vorsatzanfechtung: </a:t>
            </a:r>
          </a:p>
          <a:p>
            <a:pPr marL="342900" indent="-342900">
              <a:spcBef>
                <a:spcPct val="50000"/>
              </a:spcBef>
              <a:buFont typeface="Wingdings" charset="2"/>
              <a:buChar char="Ø"/>
            </a:pPr>
            <a:r>
              <a:rPr lang="de-DE" altLang="de-DE" sz="2200" dirty="0"/>
              <a:t>Wird auf vier Jahre reduziert.</a:t>
            </a:r>
          </a:p>
          <a:p>
            <a:pPr marL="342900" indent="-342900">
              <a:spcBef>
                <a:spcPct val="50000"/>
              </a:spcBef>
              <a:buFont typeface="Wingdings" charset="2"/>
              <a:buChar char="Ø"/>
            </a:pPr>
            <a:r>
              <a:rPr lang="de-DE" altLang="de-DE" sz="2200" dirty="0"/>
              <a:t>Bei kongruenten Zahlungen genügt die drohende Zahlungsunfähigkeit nicht mehr, sonder diese muss eingetreten sein.</a:t>
            </a:r>
          </a:p>
          <a:p>
            <a:pPr marL="342900" indent="-342900">
              <a:spcBef>
                <a:spcPct val="50000"/>
              </a:spcBef>
              <a:buFont typeface="Wingdings" charset="2"/>
              <a:buChar char="Ø"/>
            </a:pPr>
            <a:r>
              <a:rPr lang="de-DE" altLang="de-DE" sz="2200" dirty="0"/>
              <a:t>Ratenzahlungsvereinbarung ist ausdrücklich kein Beweisanzeichen mehr.</a:t>
            </a:r>
          </a:p>
        </p:txBody>
      </p:sp>
    </p:spTree>
    <p:extLst>
      <p:ext uri="{BB962C8B-B14F-4D97-AF65-F5344CB8AC3E}">
        <p14:creationId xmlns:p14="http://schemas.microsoft.com/office/powerpoint/2010/main" val="38640411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7704" y="274638"/>
            <a:ext cx="7056784" cy="562074"/>
          </a:xfrm>
        </p:spPr>
        <p:txBody>
          <a:bodyPr>
            <a:noAutofit/>
          </a:bodyPr>
          <a:lstStyle/>
          <a:p>
            <a:r>
              <a:rPr lang="de-DE" sz="3000" b="1" dirty="0">
                <a:solidFill>
                  <a:srgbClr val="0000CC"/>
                </a:solidFill>
              </a:rPr>
              <a:t>Regierungsentwurf zur Änderung der InsO</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31</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500136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indent="0">
              <a:spcBef>
                <a:spcPct val="50000"/>
              </a:spcBef>
            </a:pPr>
            <a:r>
              <a:rPr lang="de-DE" altLang="de-DE" sz="2200" b="1" dirty="0"/>
              <a:t>Ausweitung der Barzahlung (und § 142)</a:t>
            </a:r>
          </a:p>
          <a:p>
            <a:pPr marL="342900" indent="-342900">
              <a:spcBef>
                <a:spcPct val="50000"/>
              </a:spcBef>
              <a:buFont typeface="Wingdings" charset="2"/>
              <a:buChar char="Ø"/>
            </a:pPr>
            <a:r>
              <a:rPr lang="de-DE" altLang="de-DE" sz="2200" dirty="0"/>
              <a:t>Eine Leistung, für die </a:t>
            </a:r>
            <a:r>
              <a:rPr lang="de-DE" altLang="de-DE" sz="2200" dirty="0">
                <a:solidFill>
                  <a:srgbClr val="FF0000"/>
                </a:solidFill>
              </a:rPr>
              <a:t>unmittelbar</a:t>
            </a:r>
            <a:r>
              <a:rPr lang="de-DE" altLang="de-DE" sz="2200" dirty="0"/>
              <a:t> eine gleich-wertige Gegenleistung in das Vermögen des Schuldners gelangt, ist nur anfechtbar, wenn der Gläubiger die Voraussetzungen des § 133 (Vorsatzanfechtung) erfüllt und wusste, dass der Schuldner </a:t>
            </a:r>
            <a:r>
              <a:rPr lang="de-DE" altLang="de-DE" sz="2200" dirty="0">
                <a:solidFill>
                  <a:srgbClr val="FF0000"/>
                </a:solidFill>
              </a:rPr>
              <a:t>unlauter </a:t>
            </a:r>
            <a:r>
              <a:rPr lang="de-DE" altLang="de-DE" sz="2200" dirty="0"/>
              <a:t>handelte. </a:t>
            </a:r>
          </a:p>
          <a:p>
            <a:pPr marL="342900" indent="-342900">
              <a:spcBef>
                <a:spcPct val="50000"/>
              </a:spcBef>
              <a:buFont typeface="Wingdings" charset="2"/>
              <a:buChar char="Ø"/>
            </a:pPr>
            <a:r>
              <a:rPr lang="de-DE" altLang="de-DE" sz="2200" dirty="0"/>
              <a:t>Unmittelbar wird "definiert" als </a:t>
            </a:r>
            <a:r>
              <a:rPr lang="de-DE" altLang="de-DE" sz="2200" dirty="0">
                <a:solidFill>
                  <a:srgbClr val="FF0000"/>
                </a:solidFill>
              </a:rPr>
              <a:t>"nach Art der ausgetauschten Leistungen und unter </a:t>
            </a:r>
            <a:r>
              <a:rPr lang="de-DE" altLang="de-DE" sz="2200" dirty="0" err="1">
                <a:solidFill>
                  <a:srgbClr val="FF0000"/>
                </a:solidFill>
              </a:rPr>
              <a:t>Berück-sichtigung</a:t>
            </a:r>
            <a:r>
              <a:rPr lang="de-DE" altLang="de-DE" sz="2200" dirty="0">
                <a:solidFill>
                  <a:srgbClr val="FF0000"/>
                </a:solidFill>
              </a:rPr>
              <a:t> der Gepflogenheiten des </a:t>
            </a:r>
            <a:r>
              <a:rPr lang="de-DE" altLang="de-DE" sz="2200" dirty="0" err="1">
                <a:solidFill>
                  <a:srgbClr val="FF0000"/>
                </a:solidFill>
              </a:rPr>
              <a:t>Geschäfts-verkehrs</a:t>
            </a:r>
            <a:r>
              <a:rPr lang="de-DE" altLang="de-DE" sz="2200" dirty="0">
                <a:solidFill>
                  <a:srgbClr val="FF0000"/>
                </a:solidFill>
              </a:rPr>
              <a:t> in engem zeitlichen Zusammenhang erfolgte".</a:t>
            </a:r>
          </a:p>
          <a:p>
            <a:pPr marL="342900" indent="-342900">
              <a:spcBef>
                <a:spcPct val="50000"/>
              </a:spcBef>
              <a:buFont typeface="Wingdings" charset="2"/>
              <a:buChar char="Ø"/>
            </a:pPr>
            <a:r>
              <a:rPr lang="de-DE" altLang="de-DE" sz="2200" dirty="0"/>
              <a:t>Bei Arbeitsentgelt sind dies drei Monate.</a:t>
            </a:r>
          </a:p>
        </p:txBody>
      </p:sp>
    </p:spTree>
    <p:extLst>
      <p:ext uri="{BB962C8B-B14F-4D97-AF65-F5344CB8AC3E}">
        <p14:creationId xmlns:p14="http://schemas.microsoft.com/office/powerpoint/2010/main" val="2313719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07704" y="274638"/>
            <a:ext cx="7056784" cy="562074"/>
          </a:xfrm>
        </p:spPr>
        <p:txBody>
          <a:bodyPr>
            <a:noAutofit/>
          </a:bodyPr>
          <a:lstStyle/>
          <a:p>
            <a:r>
              <a:rPr lang="de-DE" sz="3000" b="1" dirty="0">
                <a:solidFill>
                  <a:srgbClr val="0000CC"/>
                </a:solidFill>
              </a:rPr>
              <a:t>Referentenentwurf zur Änderung der InsO</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32</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827108"/>
            <a:ext cx="7560000" cy="2970044"/>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indent="0">
              <a:spcBef>
                <a:spcPct val="50000"/>
              </a:spcBef>
            </a:pPr>
            <a:r>
              <a:rPr lang="de-DE" altLang="de-DE" sz="2200" b="1" dirty="0"/>
              <a:t>Bedeutung für den Energiehandel: </a:t>
            </a:r>
            <a:endParaRPr lang="de-DE" altLang="de-DE" sz="2200" dirty="0"/>
          </a:p>
          <a:p>
            <a:pPr marL="342900" indent="-342900">
              <a:spcBef>
                <a:spcPct val="50000"/>
              </a:spcBef>
              <a:buFont typeface="Wingdings" panose="05000000000000000000" pitchFamily="2" charset="2"/>
              <a:buChar char="Ø"/>
            </a:pPr>
            <a:r>
              <a:rPr lang="de-DE" altLang="de-DE" sz="2200" dirty="0"/>
              <a:t>Einnahmen aufgrund Vollstreckung oder Vollstreckungsandrohung sind insolvenzfest.</a:t>
            </a:r>
          </a:p>
          <a:p>
            <a:pPr marL="342900" indent="-342900">
              <a:spcBef>
                <a:spcPct val="50000"/>
              </a:spcBef>
              <a:buFont typeface="Wingdings" panose="05000000000000000000" pitchFamily="2" charset="2"/>
              <a:buChar char="Ø"/>
            </a:pPr>
            <a:r>
              <a:rPr lang="de-DE" altLang="de-DE" sz="2200" dirty="0"/>
              <a:t>Weiterbelieferung nach einer Krise mit Entgegenkommen ist nicht mehr kritisch, wenn die Zahlungen „unmittelbar“ erfolgen.</a:t>
            </a:r>
          </a:p>
          <a:p>
            <a:pPr marL="0" indent="0">
              <a:spcBef>
                <a:spcPct val="50000"/>
              </a:spcBef>
            </a:pPr>
            <a:endParaRPr lang="de-DE" altLang="de-DE" sz="2200" dirty="0"/>
          </a:p>
        </p:txBody>
      </p:sp>
    </p:spTree>
    <p:extLst>
      <p:ext uri="{BB962C8B-B14F-4D97-AF65-F5344CB8AC3E}">
        <p14:creationId xmlns:p14="http://schemas.microsoft.com/office/powerpoint/2010/main" val="2425116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endParaRPr lang="de-DE" sz="3000" b="1" dirty="0">
              <a:solidFill>
                <a:srgbClr val="0000CC"/>
              </a:solidFill>
            </a:endParaRPr>
          </a:p>
        </p:txBody>
      </p:sp>
      <p:sp>
        <p:nvSpPr>
          <p:cNvPr id="5" name="Foliennummernplatzhalter 4"/>
          <p:cNvSpPr>
            <a:spLocks noGrp="1"/>
          </p:cNvSpPr>
          <p:nvPr>
            <p:ph type="sldNum" sz="quarter" idx="12"/>
          </p:nvPr>
        </p:nvSpPr>
        <p:spPr/>
        <p:txBody>
          <a:bodyPr/>
          <a:lstStyle/>
          <a:p>
            <a:fld id="{3B46A3F9-BC9F-4B28-91BD-CBC301F68BC4}" type="slidenum">
              <a:rPr lang="de-DE" smtClean="0"/>
              <a:t>33</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4"/>
          <p:cNvSpPr txBox="1">
            <a:spLocks noChangeArrowheads="1"/>
          </p:cNvSpPr>
          <p:nvPr/>
        </p:nvSpPr>
        <p:spPr bwMode="auto">
          <a:xfrm>
            <a:off x="971600" y="2667000"/>
            <a:ext cx="7162800" cy="1066800"/>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428750" algn="l"/>
                <a:tab pos="2667000" algn="l"/>
              </a:tabLst>
              <a:defRPr sz="3200">
                <a:solidFill>
                  <a:schemeClr val="tx1"/>
                </a:solidFill>
                <a:latin typeface="Verdana" pitchFamily="34" charset="0"/>
              </a:defRPr>
            </a:lvl1pPr>
            <a:lvl2pPr marL="742950" indent="-285750">
              <a:buChar char="–"/>
              <a:tabLst>
                <a:tab pos="1428750" algn="l"/>
                <a:tab pos="2667000" algn="l"/>
              </a:tabLst>
              <a:defRPr sz="2800">
                <a:solidFill>
                  <a:schemeClr val="tx1"/>
                </a:solidFill>
                <a:latin typeface="Verdana" pitchFamily="34" charset="0"/>
              </a:defRPr>
            </a:lvl2pPr>
            <a:lvl3pPr marL="1143000" indent="-228600">
              <a:tabLst>
                <a:tab pos="1428750" algn="l"/>
                <a:tab pos="2667000" algn="l"/>
              </a:tabLst>
              <a:defRPr sz="2400">
                <a:solidFill>
                  <a:schemeClr val="tx1"/>
                </a:solidFill>
                <a:latin typeface="Verdana" pitchFamily="34" charset="0"/>
              </a:defRPr>
            </a:lvl3pPr>
            <a:lvl4pPr marL="1600200" indent="-228600">
              <a:buChar char="–"/>
              <a:tabLst>
                <a:tab pos="1428750" algn="l"/>
                <a:tab pos="2667000" algn="l"/>
              </a:tabLst>
              <a:defRPr sz="2000">
                <a:solidFill>
                  <a:schemeClr val="tx1"/>
                </a:solidFill>
                <a:latin typeface="Verdana" pitchFamily="34" charset="0"/>
              </a:defRPr>
            </a:lvl4pPr>
            <a:lvl5pPr marL="2057400" indent="-228600">
              <a:buChar char="»"/>
              <a:tabLst>
                <a:tab pos="1428750" algn="l"/>
                <a:tab pos="2667000" algn="l"/>
              </a:tabLst>
              <a:defRPr sz="2000">
                <a:solidFill>
                  <a:schemeClr val="tx1"/>
                </a:solidFill>
                <a:latin typeface="Verdana" pitchFamily="34" charset="0"/>
              </a:defRPr>
            </a:lvl5pPr>
            <a:lvl6pPr marL="25146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6pPr>
            <a:lvl7pPr marL="29718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7pPr>
            <a:lvl8pPr marL="34290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8pPr>
            <a:lvl9pPr marL="38862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9pPr>
          </a:lstStyle>
          <a:p>
            <a:pPr algn="ctr">
              <a:spcBef>
                <a:spcPct val="50000"/>
              </a:spcBef>
              <a:buFontTx/>
              <a:buNone/>
            </a:pPr>
            <a:r>
              <a:rPr lang="de-DE" altLang="de-DE" b="1" dirty="0"/>
              <a:t>Handlungsoptionen in der Krise des Kunden</a:t>
            </a:r>
          </a:p>
        </p:txBody>
      </p:sp>
    </p:spTree>
    <p:extLst>
      <p:ext uri="{BB962C8B-B14F-4D97-AF65-F5344CB8AC3E}">
        <p14:creationId xmlns:p14="http://schemas.microsoft.com/office/powerpoint/2010/main" val="208840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Optionen in der Krise des Kunden </a:t>
            </a:r>
          </a:p>
        </p:txBody>
      </p:sp>
      <p:sp>
        <p:nvSpPr>
          <p:cNvPr id="5" name="Foliennummernplatzhalter 4"/>
          <p:cNvSpPr>
            <a:spLocks noGrp="1"/>
          </p:cNvSpPr>
          <p:nvPr>
            <p:ph type="sldNum" sz="quarter" idx="12"/>
          </p:nvPr>
        </p:nvSpPr>
        <p:spPr/>
        <p:txBody>
          <a:bodyPr/>
          <a:lstStyle/>
          <a:p>
            <a:fld id="{3B46A3F9-BC9F-4B28-91BD-CBC301F68BC4}" type="slidenum">
              <a:rPr lang="de-DE" smtClean="0"/>
              <a:t>34</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49353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2200" b="1" dirty="0"/>
              <a:t>Ziel:</a:t>
            </a:r>
          </a:p>
          <a:p>
            <a:pPr lvl="1">
              <a:spcBef>
                <a:spcPct val="50000"/>
              </a:spcBef>
              <a:buFont typeface="Wingdings" charset="2"/>
              <a:buChar char="Ø"/>
            </a:pPr>
            <a:r>
              <a:rPr lang="de-DE" altLang="de-DE" sz="2200" dirty="0"/>
              <a:t>Vollständige Forderungsrealisierung (nicht nur der Energiesteuer)</a:t>
            </a:r>
          </a:p>
          <a:p>
            <a:pPr marL="0" indent="0">
              <a:spcBef>
                <a:spcPct val="50000"/>
              </a:spcBef>
              <a:buFontTx/>
              <a:buNone/>
            </a:pPr>
            <a:r>
              <a:rPr lang="de-DE" altLang="de-DE" sz="2200" b="1" dirty="0"/>
              <a:t>Zur Verfügung stehende Möglichkeiten und Maßnahmen:</a:t>
            </a:r>
          </a:p>
          <a:p>
            <a:pPr lvl="1">
              <a:spcBef>
                <a:spcPct val="50000"/>
              </a:spcBef>
              <a:buFont typeface="Wingdings" charset="2"/>
              <a:buChar char="Ø"/>
            </a:pPr>
            <a:r>
              <a:rPr lang="de-DE" altLang="de-DE" sz="2200" dirty="0"/>
              <a:t>Sicherheiten / </a:t>
            </a:r>
            <a:r>
              <a:rPr lang="de-DE" altLang="de-DE" sz="2200" dirty="0" err="1"/>
              <a:t>Forderungszession</a:t>
            </a:r>
            <a:endParaRPr lang="de-DE" altLang="de-DE" sz="2200" dirty="0"/>
          </a:p>
          <a:p>
            <a:pPr lvl="1">
              <a:spcBef>
                <a:spcPct val="50000"/>
              </a:spcBef>
              <a:buFont typeface="Wingdings" charset="2"/>
              <a:buChar char="Ø"/>
            </a:pPr>
            <a:r>
              <a:rPr lang="de-DE" altLang="de-DE" sz="2200" dirty="0"/>
              <a:t>Ratenzahlungen </a:t>
            </a:r>
          </a:p>
          <a:p>
            <a:pPr lvl="1">
              <a:spcBef>
                <a:spcPct val="50000"/>
              </a:spcBef>
              <a:buFont typeface="Wingdings" charset="2"/>
              <a:buChar char="Ø"/>
            </a:pPr>
            <a:r>
              <a:rPr lang="de-DE" altLang="de-DE" sz="2200" dirty="0"/>
              <a:t>Kreditversicherung</a:t>
            </a:r>
          </a:p>
          <a:p>
            <a:pPr lvl="1">
              <a:spcBef>
                <a:spcPct val="50000"/>
              </a:spcBef>
              <a:buFont typeface="Wingdings" charset="2"/>
              <a:buChar char="Ø"/>
            </a:pPr>
            <a:r>
              <a:rPr lang="de-DE" altLang="de-DE" sz="2200" dirty="0" err="1"/>
              <a:t>Energiesteuerentlastung</a:t>
            </a:r>
            <a:r>
              <a:rPr lang="de-DE" altLang="de-DE" sz="2200" dirty="0"/>
              <a:t> trotzdem nicht gefährden</a:t>
            </a:r>
          </a:p>
        </p:txBody>
      </p:sp>
    </p:spTree>
    <p:extLst>
      <p:ext uri="{BB962C8B-B14F-4D97-AF65-F5344CB8AC3E}">
        <p14:creationId xmlns:p14="http://schemas.microsoft.com/office/powerpoint/2010/main" val="2060361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Optionen in der Krise des Kunden </a:t>
            </a:r>
          </a:p>
        </p:txBody>
      </p:sp>
      <p:sp>
        <p:nvSpPr>
          <p:cNvPr id="5" name="Foliennummernplatzhalter 4"/>
          <p:cNvSpPr>
            <a:spLocks noGrp="1"/>
          </p:cNvSpPr>
          <p:nvPr>
            <p:ph type="sldNum" sz="quarter" idx="12"/>
          </p:nvPr>
        </p:nvSpPr>
        <p:spPr/>
        <p:txBody>
          <a:bodyPr/>
          <a:lstStyle/>
          <a:p>
            <a:fld id="{3B46A3F9-BC9F-4B28-91BD-CBC301F68BC4}" type="slidenum">
              <a:rPr lang="de-DE" smtClean="0"/>
              <a:t>35</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grpSp>
        <p:nvGrpSpPr>
          <p:cNvPr id="3" name="Gruppieren 2"/>
          <p:cNvGrpSpPr/>
          <p:nvPr/>
        </p:nvGrpSpPr>
        <p:grpSpPr>
          <a:xfrm>
            <a:off x="755576" y="1340768"/>
            <a:ext cx="7616775" cy="3568316"/>
            <a:chOff x="1828800" y="1736725"/>
            <a:chExt cx="6759575" cy="3009021"/>
          </a:xfrm>
        </p:grpSpPr>
        <p:sp>
          <p:nvSpPr>
            <p:cNvPr id="11" name="Text Box 5"/>
            <p:cNvSpPr txBox="1">
              <a:spLocks noChangeArrowheads="1"/>
            </p:cNvSpPr>
            <p:nvPr/>
          </p:nvSpPr>
          <p:spPr bwMode="auto">
            <a:xfrm>
              <a:off x="1828800" y="1736725"/>
              <a:ext cx="6553200" cy="930275"/>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FontTx/>
                <a:buNone/>
              </a:pPr>
              <a:r>
                <a:rPr lang="de-DE" altLang="de-DE" sz="2200" b="1"/>
                <a:t>Lösung:</a:t>
              </a:r>
            </a:p>
            <a:p>
              <a:pPr algn="ctr">
                <a:spcBef>
                  <a:spcPct val="50000"/>
                </a:spcBef>
              </a:pPr>
              <a:r>
                <a:rPr lang="de-DE" altLang="de-DE" sz="2200"/>
                <a:t>Forderung splitten</a:t>
              </a:r>
              <a:endParaRPr lang="de-DE" altLang="de-DE" sz="2200">
                <a:latin typeface="Times New Roman" pitchFamily="18" charset="0"/>
              </a:endParaRPr>
            </a:p>
          </p:txBody>
        </p:sp>
        <p:sp>
          <p:nvSpPr>
            <p:cNvPr id="12" name="Text Box 6"/>
            <p:cNvSpPr txBox="1">
              <a:spLocks noChangeArrowheads="1"/>
            </p:cNvSpPr>
            <p:nvPr/>
          </p:nvSpPr>
          <p:spPr bwMode="auto">
            <a:xfrm>
              <a:off x="2404089" y="3245820"/>
              <a:ext cx="2631846" cy="1245773"/>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Alter Saldo:</a:t>
              </a:r>
            </a:p>
            <a:p>
              <a:pPr marL="285750" indent="-285750">
                <a:spcBef>
                  <a:spcPct val="50000"/>
                </a:spcBef>
                <a:buFont typeface="Wingdings" charset="2"/>
                <a:buChar char="Ø"/>
              </a:pPr>
              <a:r>
                <a:rPr lang="de-DE" altLang="de-DE" sz="1800" dirty="0"/>
                <a:t>Buchung auf Abzahlungskonto</a:t>
              </a:r>
            </a:p>
            <a:p>
              <a:pPr marL="285750" indent="-285750">
                <a:spcBef>
                  <a:spcPct val="50000"/>
                </a:spcBef>
                <a:buFont typeface="Wingdings" charset="2"/>
                <a:buChar char="Ø"/>
              </a:pPr>
              <a:r>
                <a:rPr lang="de-DE" altLang="de-DE" sz="1800" dirty="0"/>
                <a:t>Ratenzahlung </a:t>
              </a:r>
            </a:p>
          </p:txBody>
        </p:sp>
        <p:sp>
          <p:nvSpPr>
            <p:cNvPr id="13" name="Text Box 7"/>
            <p:cNvSpPr txBox="1">
              <a:spLocks noChangeArrowheads="1"/>
            </p:cNvSpPr>
            <p:nvPr/>
          </p:nvSpPr>
          <p:spPr bwMode="auto">
            <a:xfrm>
              <a:off x="5616575" y="3149600"/>
              <a:ext cx="2971800" cy="1596146"/>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Neue Forderungen:</a:t>
              </a:r>
            </a:p>
            <a:p>
              <a:pPr marL="285750" indent="-285750">
                <a:spcBef>
                  <a:spcPct val="50000"/>
                </a:spcBef>
                <a:buFont typeface="Wingdings" charset="2"/>
                <a:buChar char="Ø"/>
              </a:pPr>
              <a:r>
                <a:rPr lang="de-DE" altLang="de-DE" sz="1800" dirty="0"/>
                <a:t>Sofortige Zahlung</a:t>
              </a:r>
            </a:p>
            <a:p>
              <a:pPr marL="285750" indent="-285750">
                <a:spcBef>
                  <a:spcPct val="50000"/>
                </a:spcBef>
                <a:buFont typeface="Wingdings" charset="2"/>
                <a:buChar char="Ø"/>
              </a:pPr>
              <a:r>
                <a:rPr lang="de-DE" altLang="de-DE" sz="1800" dirty="0"/>
                <a:t>Barzahlung im Sinne des § 142 InsO</a:t>
              </a:r>
            </a:p>
            <a:p>
              <a:pPr>
                <a:spcBef>
                  <a:spcPct val="50000"/>
                </a:spcBef>
                <a:buFontTx/>
                <a:buNone/>
              </a:pPr>
              <a:endParaRPr lang="de-DE" altLang="de-DE" sz="1800" dirty="0">
                <a:latin typeface="Times New Roman" pitchFamily="18" charset="0"/>
              </a:endParaRPr>
            </a:p>
          </p:txBody>
        </p:sp>
        <p:sp>
          <p:nvSpPr>
            <p:cNvPr id="14" name="AutoShape 9"/>
            <p:cNvSpPr>
              <a:spLocks noChangeArrowheads="1"/>
            </p:cNvSpPr>
            <p:nvPr/>
          </p:nvSpPr>
          <p:spPr bwMode="auto">
            <a:xfrm rot="3467770">
              <a:off x="4237831" y="2467769"/>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15" name="AutoShape 10"/>
            <p:cNvSpPr>
              <a:spLocks noChangeArrowheads="1"/>
            </p:cNvSpPr>
            <p:nvPr/>
          </p:nvSpPr>
          <p:spPr bwMode="auto">
            <a:xfrm rot="18132230" flipH="1">
              <a:off x="5838031" y="2467769"/>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grpSp>
    </p:spTree>
    <p:extLst>
      <p:ext uri="{BB962C8B-B14F-4D97-AF65-F5344CB8AC3E}">
        <p14:creationId xmlns:p14="http://schemas.microsoft.com/office/powerpoint/2010/main" val="2654568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Optionen in der Krise des Kunden </a:t>
            </a:r>
          </a:p>
        </p:txBody>
      </p:sp>
      <p:sp>
        <p:nvSpPr>
          <p:cNvPr id="5" name="Foliennummernplatzhalter 4"/>
          <p:cNvSpPr>
            <a:spLocks noGrp="1"/>
          </p:cNvSpPr>
          <p:nvPr>
            <p:ph type="sldNum" sz="quarter" idx="12"/>
          </p:nvPr>
        </p:nvSpPr>
        <p:spPr/>
        <p:txBody>
          <a:bodyPr/>
          <a:lstStyle/>
          <a:p>
            <a:fld id="{3B46A3F9-BC9F-4B28-91BD-CBC301F68BC4}" type="slidenum">
              <a:rPr lang="de-DE" smtClean="0"/>
              <a:t>36</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grpSp>
        <p:nvGrpSpPr>
          <p:cNvPr id="3" name="Gruppieren 2"/>
          <p:cNvGrpSpPr/>
          <p:nvPr/>
        </p:nvGrpSpPr>
        <p:grpSpPr>
          <a:xfrm>
            <a:off x="945224" y="1340768"/>
            <a:ext cx="6858000" cy="4603502"/>
            <a:chOff x="1828800" y="1736725"/>
            <a:chExt cx="6858000" cy="4603502"/>
          </a:xfrm>
        </p:grpSpPr>
        <p:sp>
          <p:nvSpPr>
            <p:cNvPr id="11" name="Text Box 5"/>
            <p:cNvSpPr txBox="1">
              <a:spLocks noChangeArrowheads="1"/>
            </p:cNvSpPr>
            <p:nvPr/>
          </p:nvSpPr>
          <p:spPr bwMode="auto">
            <a:xfrm>
              <a:off x="1828800" y="1736725"/>
              <a:ext cx="6553200" cy="42703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FontTx/>
                <a:buNone/>
              </a:pPr>
              <a:r>
                <a:rPr lang="de-DE" altLang="de-DE" sz="2200" b="1"/>
                <a:t>Probleme:</a:t>
              </a:r>
            </a:p>
          </p:txBody>
        </p:sp>
        <p:sp>
          <p:nvSpPr>
            <p:cNvPr id="12" name="Text Box 6"/>
            <p:cNvSpPr txBox="1">
              <a:spLocks noChangeArrowheads="1"/>
            </p:cNvSpPr>
            <p:nvPr/>
          </p:nvSpPr>
          <p:spPr bwMode="auto">
            <a:xfrm>
              <a:off x="2286000" y="2555875"/>
              <a:ext cx="2347913" cy="174148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Alter Saldo:</a:t>
              </a:r>
            </a:p>
            <a:p>
              <a:pPr marL="285750" indent="-285750">
                <a:spcBef>
                  <a:spcPct val="50000"/>
                </a:spcBef>
                <a:buFont typeface="Wingdings" charset="2"/>
                <a:buChar char="Ø"/>
              </a:pPr>
              <a:r>
                <a:rPr lang="de-DE" altLang="de-DE" sz="1800" dirty="0"/>
                <a:t>Buchung auf </a:t>
              </a:r>
              <a:r>
                <a:rPr lang="de-DE" altLang="de-DE" sz="1800" dirty="0" err="1"/>
                <a:t>Abzahlungs-konto</a:t>
              </a:r>
              <a:endParaRPr lang="de-DE" altLang="de-DE" sz="1800" dirty="0"/>
            </a:p>
            <a:p>
              <a:pPr marL="285750" indent="-285750">
                <a:spcBef>
                  <a:spcPct val="50000"/>
                </a:spcBef>
                <a:buFont typeface="Wingdings" charset="2"/>
                <a:buChar char="Ø"/>
              </a:pPr>
              <a:r>
                <a:rPr lang="de-DE" altLang="de-DE" sz="1800" dirty="0"/>
                <a:t>Ratenzahlung </a:t>
              </a:r>
            </a:p>
          </p:txBody>
        </p:sp>
        <p:sp>
          <p:nvSpPr>
            <p:cNvPr id="13" name="Text Box 7"/>
            <p:cNvSpPr txBox="1">
              <a:spLocks noChangeArrowheads="1"/>
            </p:cNvSpPr>
            <p:nvPr/>
          </p:nvSpPr>
          <p:spPr bwMode="auto">
            <a:xfrm>
              <a:off x="5562600" y="2616200"/>
              <a:ext cx="2971800" cy="1879600"/>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Neue Forderungen:</a:t>
              </a:r>
            </a:p>
            <a:p>
              <a:pPr marL="285750" indent="-285750">
                <a:spcBef>
                  <a:spcPct val="50000"/>
                </a:spcBef>
                <a:buFont typeface="Wingdings" charset="2"/>
                <a:buChar char="Ø"/>
              </a:pPr>
              <a:r>
                <a:rPr lang="de-DE" altLang="de-DE" sz="1800" dirty="0"/>
                <a:t>Sofortige Zahlung</a:t>
              </a:r>
            </a:p>
            <a:p>
              <a:pPr marL="285750" indent="-285750">
                <a:spcBef>
                  <a:spcPct val="50000"/>
                </a:spcBef>
                <a:buFont typeface="Wingdings" charset="2"/>
                <a:buChar char="Ø"/>
              </a:pPr>
              <a:r>
                <a:rPr lang="de-DE" altLang="de-DE" sz="1800" dirty="0"/>
                <a:t>Barzahlung im Sinne § 142 InsO</a:t>
              </a:r>
            </a:p>
            <a:p>
              <a:pPr>
                <a:spcBef>
                  <a:spcPct val="50000"/>
                </a:spcBef>
                <a:buFontTx/>
                <a:buNone/>
              </a:pPr>
              <a:endParaRPr lang="de-DE" altLang="de-DE" sz="1800" dirty="0">
                <a:latin typeface="Times New Roman" pitchFamily="18" charset="0"/>
              </a:endParaRPr>
            </a:p>
          </p:txBody>
        </p:sp>
        <p:sp>
          <p:nvSpPr>
            <p:cNvPr id="14" name="AutoShape 8"/>
            <p:cNvSpPr>
              <a:spLocks noChangeArrowheads="1"/>
            </p:cNvSpPr>
            <p:nvPr/>
          </p:nvSpPr>
          <p:spPr bwMode="auto">
            <a:xfrm rot="3467770">
              <a:off x="4237831" y="1934369"/>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15" name="AutoShape 9"/>
            <p:cNvSpPr>
              <a:spLocks noChangeArrowheads="1"/>
            </p:cNvSpPr>
            <p:nvPr/>
          </p:nvSpPr>
          <p:spPr bwMode="auto">
            <a:xfrm rot="18132230" flipH="1">
              <a:off x="5838031" y="1934369"/>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16" name="Text Box 11"/>
            <p:cNvSpPr txBox="1">
              <a:spLocks noChangeArrowheads="1"/>
            </p:cNvSpPr>
            <p:nvPr/>
          </p:nvSpPr>
          <p:spPr bwMode="auto">
            <a:xfrm>
              <a:off x="2438400" y="4724400"/>
              <a:ext cx="6248400" cy="1615827"/>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Kreditversicherung:</a:t>
              </a:r>
            </a:p>
            <a:p>
              <a:pPr marL="285750" indent="-285750">
                <a:spcBef>
                  <a:spcPct val="50000"/>
                </a:spcBef>
                <a:buFont typeface="Wingdings" charset="2"/>
                <a:buChar char="Ø"/>
              </a:pPr>
              <a:r>
                <a:rPr lang="de-DE" altLang="de-DE" sz="1800" dirty="0"/>
                <a:t>Aktuelle Zahlungen auf aktuelle Lieferungen</a:t>
              </a:r>
            </a:p>
            <a:p>
              <a:pPr marL="285750" indent="-285750">
                <a:spcBef>
                  <a:spcPct val="50000"/>
                </a:spcBef>
                <a:buFont typeface="Wingdings" charset="2"/>
                <a:buChar char="Ø"/>
              </a:pPr>
              <a:r>
                <a:rPr lang="de-DE" altLang="de-DE" sz="1800" dirty="0"/>
                <a:t>Ratenzahlungen auf </a:t>
              </a:r>
              <a:r>
                <a:rPr lang="de-DE" altLang="de-DE" sz="1800" dirty="0">
                  <a:latin typeface="Verdana" charset="0"/>
                  <a:ea typeface="Verdana" charset="0"/>
                  <a:cs typeface="Verdana" charset="0"/>
                </a:rPr>
                <a:t>älteste Forderungen</a:t>
              </a:r>
            </a:p>
            <a:p>
              <a:pPr marL="285750" indent="-285750">
                <a:spcBef>
                  <a:spcPct val="50000"/>
                </a:spcBef>
                <a:buFont typeface="Wingdings" charset="2"/>
                <a:buChar char="Ø"/>
              </a:pPr>
              <a:r>
                <a:rPr lang="de-DE" altLang="de-DE" sz="1800" dirty="0" err="1">
                  <a:latin typeface="Verdana" charset="0"/>
                  <a:ea typeface="Verdana" charset="0"/>
                  <a:cs typeface="Verdana" charset="0"/>
                </a:rPr>
                <a:t>Eigentumsvorbealt</a:t>
              </a:r>
              <a:r>
                <a:rPr lang="de-DE" altLang="de-DE" sz="1800" dirty="0">
                  <a:latin typeface="Verdana" charset="0"/>
                  <a:ea typeface="Verdana" charset="0"/>
                  <a:cs typeface="Verdana" charset="0"/>
                </a:rPr>
                <a:t> ändern</a:t>
              </a:r>
            </a:p>
          </p:txBody>
        </p:sp>
        <p:sp>
          <p:nvSpPr>
            <p:cNvPr id="17" name="AutoShape 12"/>
            <p:cNvSpPr>
              <a:spLocks noChangeArrowheads="1"/>
            </p:cNvSpPr>
            <p:nvPr/>
          </p:nvSpPr>
          <p:spPr bwMode="auto">
            <a:xfrm rot="1216856">
              <a:off x="5334000" y="3262313"/>
              <a:ext cx="211138" cy="1474787"/>
            </a:xfrm>
            <a:prstGeom prst="downArrow">
              <a:avLst>
                <a:gd name="adj1" fmla="val 50000"/>
                <a:gd name="adj2" fmla="val 174624"/>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18" name="AutoShape 13"/>
            <p:cNvSpPr>
              <a:spLocks noChangeArrowheads="1"/>
            </p:cNvSpPr>
            <p:nvPr/>
          </p:nvSpPr>
          <p:spPr bwMode="auto">
            <a:xfrm rot="9110917">
              <a:off x="4368800" y="3235325"/>
              <a:ext cx="211138" cy="1600200"/>
            </a:xfrm>
            <a:prstGeom prst="downArrow">
              <a:avLst>
                <a:gd name="adj1" fmla="val 50000"/>
                <a:gd name="adj2" fmla="val 189473"/>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grpSp>
    </p:spTree>
    <p:extLst>
      <p:ext uri="{BB962C8B-B14F-4D97-AF65-F5344CB8AC3E}">
        <p14:creationId xmlns:p14="http://schemas.microsoft.com/office/powerpoint/2010/main" val="461620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22523"/>
            <a:ext cx="6563072" cy="562074"/>
          </a:xfrm>
        </p:spPr>
        <p:txBody>
          <a:bodyPr>
            <a:noAutofit/>
          </a:bodyPr>
          <a:lstStyle/>
          <a:p>
            <a:r>
              <a:rPr lang="de-DE" sz="3000" b="1" dirty="0">
                <a:solidFill>
                  <a:srgbClr val="0000CC"/>
                </a:solidFill>
              </a:rPr>
              <a:t>Optionen in der Krise des Kunden </a:t>
            </a:r>
          </a:p>
        </p:txBody>
      </p:sp>
      <p:sp>
        <p:nvSpPr>
          <p:cNvPr id="5" name="Foliennummernplatzhalter 4"/>
          <p:cNvSpPr>
            <a:spLocks noGrp="1"/>
          </p:cNvSpPr>
          <p:nvPr>
            <p:ph type="sldNum" sz="quarter" idx="12"/>
          </p:nvPr>
        </p:nvSpPr>
        <p:spPr>
          <a:xfrm>
            <a:off x="6553200" y="6304235"/>
            <a:ext cx="2133600" cy="365125"/>
          </a:xfrm>
        </p:spPr>
        <p:txBody>
          <a:bodyPr/>
          <a:lstStyle/>
          <a:p>
            <a:fld id="{3B46A3F9-BC9F-4B28-91BD-CBC301F68BC4}" type="slidenum">
              <a:rPr lang="de-DE" smtClean="0"/>
              <a:t>37</a:t>
            </a:fld>
            <a:endParaRPr lang="de-DE"/>
          </a:p>
        </p:txBody>
      </p:sp>
      <p:grpSp>
        <p:nvGrpSpPr>
          <p:cNvPr id="8" name="Gruppieren 7"/>
          <p:cNvGrpSpPr/>
          <p:nvPr/>
        </p:nvGrpSpPr>
        <p:grpSpPr>
          <a:xfrm>
            <a:off x="179512" y="139055"/>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39055"/>
            <a:ext cx="1731517" cy="782646"/>
          </a:xfrm>
          <a:prstGeom prst="rect">
            <a:avLst/>
          </a:prstGeom>
        </p:spPr>
      </p:pic>
      <p:sp>
        <p:nvSpPr>
          <p:cNvPr id="21" name="Text Box 5"/>
          <p:cNvSpPr txBox="1">
            <a:spLocks noChangeArrowheads="1"/>
          </p:cNvSpPr>
          <p:nvPr/>
        </p:nvSpPr>
        <p:spPr bwMode="auto">
          <a:xfrm>
            <a:off x="1287575" y="1052736"/>
            <a:ext cx="6553200" cy="42703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FontTx/>
              <a:buNone/>
            </a:pPr>
            <a:r>
              <a:rPr lang="de-DE" altLang="de-DE" sz="2200" b="1"/>
              <a:t>Lösung:</a:t>
            </a:r>
          </a:p>
        </p:txBody>
      </p:sp>
      <p:sp>
        <p:nvSpPr>
          <p:cNvPr id="22" name="Text Box 6"/>
          <p:cNvSpPr txBox="1">
            <a:spLocks noChangeArrowheads="1"/>
          </p:cNvSpPr>
          <p:nvPr/>
        </p:nvSpPr>
        <p:spPr bwMode="auto">
          <a:xfrm>
            <a:off x="1744775" y="1906811"/>
            <a:ext cx="2347913" cy="174148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Alter Saldo:</a:t>
            </a:r>
          </a:p>
          <a:p>
            <a:pPr marL="285750" indent="-285750">
              <a:spcBef>
                <a:spcPct val="50000"/>
              </a:spcBef>
              <a:buFont typeface="Wingdings" charset="2"/>
              <a:buChar char="Ø"/>
            </a:pPr>
            <a:r>
              <a:rPr lang="de-DE" altLang="de-DE" sz="1800" dirty="0"/>
              <a:t>Buchung auf </a:t>
            </a:r>
            <a:r>
              <a:rPr lang="de-DE" altLang="de-DE" sz="1800" dirty="0" err="1"/>
              <a:t>Abzahlungs-konto</a:t>
            </a:r>
            <a:endParaRPr lang="de-DE" altLang="de-DE" sz="1800" dirty="0"/>
          </a:p>
          <a:p>
            <a:pPr marL="285750" indent="-285750">
              <a:spcBef>
                <a:spcPct val="50000"/>
              </a:spcBef>
              <a:buFont typeface="Wingdings" charset="2"/>
              <a:buChar char="Ø"/>
            </a:pPr>
            <a:r>
              <a:rPr lang="de-DE" altLang="de-DE" sz="1800" dirty="0"/>
              <a:t>Ratenzahlung </a:t>
            </a:r>
          </a:p>
        </p:txBody>
      </p:sp>
      <p:sp>
        <p:nvSpPr>
          <p:cNvPr id="23" name="Text Box 7"/>
          <p:cNvSpPr txBox="1">
            <a:spLocks noChangeArrowheads="1"/>
          </p:cNvSpPr>
          <p:nvPr/>
        </p:nvSpPr>
        <p:spPr bwMode="auto">
          <a:xfrm>
            <a:off x="4967400" y="1983011"/>
            <a:ext cx="2971800" cy="1879600"/>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Neue Forderungen:</a:t>
            </a:r>
          </a:p>
          <a:p>
            <a:pPr marL="285750" indent="-285750">
              <a:spcBef>
                <a:spcPct val="50000"/>
              </a:spcBef>
              <a:buFont typeface="Wingdings" charset="2"/>
              <a:buChar char="Ø"/>
            </a:pPr>
            <a:r>
              <a:rPr lang="de-DE" altLang="de-DE" sz="1800" dirty="0"/>
              <a:t>Sofortige Zahlung</a:t>
            </a:r>
          </a:p>
          <a:p>
            <a:pPr marL="285750" indent="-285750">
              <a:spcBef>
                <a:spcPct val="50000"/>
              </a:spcBef>
              <a:buFont typeface="Wingdings" charset="2"/>
              <a:buChar char="Ø"/>
            </a:pPr>
            <a:r>
              <a:rPr lang="de-DE" altLang="de-DE" sz="1800" dirty="0"/>
              <a:t>Barzahlung im Sinne § 142 InsO</a:t>
            </a:r>
          </a:p>
          <a:p>
            <a:pPr>
              <a:spcBef>
                <a:spcPct val="50000"/>
              </a:spcBef>
              <a:buFontTx/>
              <a:buNone/>
            </a:pPr>
            <a:endParaRPr lang="de-DE" altLang="de-DE" sz="1800" dirty="0">
              <a:latin typeface="Times New Roman" pitchFamily="18" charset="0"/>
            </a:endParaRPr>
          </a:p>
        </p:txBody>
      </p:sp>
      <p:sp>
        <p:nvSpPr>
          <p:cNvPr id="24" name="AutoShape 8"/>
          <p:cNvSpPr>
            <a:spLocks noChangeArrowheads="1"/>
          </p:cNvSpPr>
          <p:nvPr/>
        </p:nvSpPr>
        <p:spPr bwMode="auto">
          <a:xfrm rot="3467770">
            <a:off x="3696606" y="1250380"/>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25" name="AutoShape 9"/>
          <p:cNvSpPr>
            <a:spLocks noChangeArrowheads="1"/>
          </p:cNvSpPr>
          <p:nvPr/>
        </p:nvSpPr>
        <p:spPr bwMode="auto">
          <a:xfrm rot="18132230" flipH="1">
            <a:off x="5296806" y="1250380"/>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26" name="Text Box 10"/>
          <p:cNvSpPr txBox="1">
            <a:spLocks noChangeArrowheads="1"/>
          </p:cNvSpPr>
          <p:nvPr/>
        </p:nvSpPr>
        <p:spPr bwMode="auto">
          <a:xfrm>
            <a:off x="1690800" y="3684811"/>
            <a:ext cx="6400800" cy="2585323"/>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Insolvenzverwalter – Anfechtungsrecht:</a:t>
            </a:r>
            <a:endParaRPr lang="de-DE" altLang="de-DE" sz="1800" b="1" dirty="0">
              <a:solidFill>
                <a:srgbClr val="FF0000"/>
              </a:solidFill>
            </a:endParaRPr>
          </a:p>
          <a:p>
            <a:pPr marL="285750" indent="-285750">
              <a:spcBef>
                <a:spcPct val="50000"/>
              </a:spcBef>
              <a:buFont typeface="Wingdings" charset="2"/>
              <a:buChar char="Ø"/>
            </a:pPr>
            <a:r>
              <a:rPr lang="de-DE" altLang="de-DE" sz="1600" dirty="0"/>
              <a:t>Anfechtungsrecht drei Monate ab InsO-Antrag zurück: sowohl für Sicherungszession, als auch für Zahlungen</a:t>
            </a:r>
          </a:p>
          <a:p>
            <a:pPr marL="285750" indent="-285750">
              <a:spcBef>
                <a:spcPct val="50000"/>
              </a:spcBef>
              <a:buFont typeface="Wingdings" charset="2"/>
              <a:buChar char="Ø"/>
            </a:pPr>
            <a:r>
              <a:rPr lang="de-DE" altLang="de-DE" sz="1600" dirty="0"/>
              <a:t>Wissen um die Krise ist dokumentiert</a:t>
            </a:r>
          </a:p>
          <a:p>
            <a:pPr marL="285750" indent="-285750">
              <a:spcBef>
                <a:spcPct val="50000"/>
              </a:spcBef>
              <a:buFont typeface="Wingdings" charset="2"/>
              <a:buChar char="Ø"/>
            </a:pPr>
            <a:r>
              <a:rPr lang="de-DE" altLang="de-DE" sz="1600" dirty="0"/>
              <a:t>Aktuelle Lieferungen gehen nur als Barzahlung – sind also unmittelbar zu bezahlen</a:t>
            </a:r>
          </a:p>
          <a:p>
            <a:pPr marL="285750" indent="-285750">
              <a:spcBef>
                <a:spcPct val="50000"/>
              </a:spcBef>
              <a:buFont typeface="Wingdings" charset="2"/>
              <a:buChar char="Ø"/>
            </a:pPr>
            <a:r>
              <a:rPr lang="de-DE" altLang="de-DE" sz="1600" dirty="0"/>
              <a:t>Hierzu müssen die Regelungen zum Eigentumsvorbehalt geändert werden! (BGH 2016)</a:t>
            </a:r>
          </a:p>
        </p:txBody>
      </p:sp>
    </p:spTree>
    <p:extLst>
      <p:ext uri="{BB962C8B-B14F-4D97-AF65-F5344CB8AC3E}">
        <p14:creationId xmlns:p14="http://schemas.microsoft.com/office/powerpoint/2010/main" val="15082467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Optionen in der Krise des Kunden </a:t>
            </a:r>
          </a:p>
        </p:txBody>
      </p:sp>
      <p:sp>
        <p:nvSpPr>
          <p:cNvPr id="5" name="Foliennummernplatzhalter 4"/>
          <p:cNvSpPr>
            <a:spLocks noGrp="1"/>
          </p:cNvSpPr>
          <p:nvPr>
            <p:ph type="sldNum" sz="quarter" idx="12"/>
          </p:nvPr>
        </p:nvSpPr>
        <p:spPr/>
        <p:txBody>
          <a:bodyPr/>
          <a:lstStyle/>
          <a:p>
            <a:fld id="{3B46A3F9-BC9F-4B28-91BD-CBC301F68BC4}" type="slidenum">
              <a:rPr lang="de-DE" smtClean="0"/>
              <a:t>38</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21" name="Text Box 5"/>
          <p:cNvSpPr txBox="1">
            <a:spLocks noChangeArrowheads="1"/>
          </p:cNvSpPr>
          <p:nvPr/>
        </p:nvSpPr>
        <p:spPr bwMode="auto">
          <a:xfrm>
            <a:off x="1288024" y="1268760"/>
            <a:ext cx="6553200" cy="42703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FontTx/>
              <a:buNone/>
            </a:pPr>
            <a:r>
              <a:rPr lang="de-DE" altLang="de-DE" sz="2200" b="1"/>
              <a:t>Lösung:</a:t>
            </a:r>
          </a:p>
        </p:txBody>
      </p:sp>
      <p:sp>
        <p:nvSpPr>
          <p:cNvPr id="22" name="Text Box 6"/>
          <p:cNvSpPr txBox="1">
            <a:spLocks noChangeArrowheads="1"/>
          </p:cNvSpPr>
          <p:nvPr/>
        </p:nvSpPr>
        <p:spPr bwMode="auto">
          <a:xfrm>
            <a:off x="1745224" y="2122835"/>
            <a:ext cx="2347913" cy="174148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a:t>Alter Saldo:</a:t>
            </a:r>
          </a:p>
          <a:p>
            <a:pPr>
              <a:spcBef>
                <a:spcPct val="50000"/>
              </a:spcBef>
            </a:pPr>
            <a:r>
              <a:rPr lang="de-DE" altLang="de-DE" sz="1800"/>
              <a:t>Buchung auf Abzahlungs-konto</a:t>
            </a:r>
          </a:p>
          <a:p>
            <a:pPr>
              <a:spcBef>
                <a:spcPct val="50000"/>
              </a:spcBef>
            </a:pPr>
            <a:r>
              <a:rPr lang="de-DE" altLang="de-DE" sz="1800"/>
              <a:t>Ratenzahlung </a:t>
            </a:r>
          </a:p>
        </p:txBody>
      </p:sp>
      <p:sp>
        <p:nvSpPr>
          <p:cNvPr id="23" name="Text Box 7"/>
          <p:cNvSpPr txBox="1">
            <a:spLocks noChangeArrowheads="1"/>
          </p:cNvSpPr>
          <p:nvPr/>
        </p:nvSpPr>
        <p:spPr bwMode="auto">
          <a:xfrm>
            <a:off x="5021824" y="2199035"/>
            <a:ext cx="2971800" cy="1879600"/>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a:t>Neue Forderungen:</a:t>
            </a:r>
          </a:p>
          <a:p>
            <a:pPr>
              <a:spcBef>
                <a:spcPct val="50000"/>
              </a:spcBef>
            </a:pPr>
            <a:r>
              <a:rPr lang="de-DE" altLang="de-DE" sz="1800" dirty="0"/>
              <a:t>Sofortige Zahlung</a:t>
            </a:r>
          </a:p>
          <a:p>
            <a:pPr>
              <a:spcBef>
                <a:spcPct val="50000"/>
              </a:spcBef>
            </a:pPr>
            <a:r>
              <a:rPr lang="de-DE" altLang="de-DE" sz="1800" dirty="0"/>
              <a:t>Barzahlung im Sinne § 142 InsO</a:t>
            </a:r>
          </a:p>
          <a:p>
            <a:pPr>
              <a:spcBef>
                <a:spcPct val="50000"/>
              </a:spcBef>
              <a:buFontTx/>
              <a:buNone/>
            </a:pPr>
            <a:endParaRPr lang="de-DE" altLang="de-DE" sz="1800" dirty="0">
              <a:latin typeface="Times New Roman" pitchFamily="18" charset="0"/>
            </a:endParaRPr>
          </a:p>
        </p:txBody>
      </p:sp>
      <p:sp>
        <p:nvSpPr>
          <p:cNvPr id="24" name="AutoShape 8"/>
          <p:cNvSpPr>
            <a:spLocks noChangeArrowheads="1"/>
          </p:cNvSpPr>
          <p:nvPr/>
        </p:nvSpPr>
        <p:spPr bwMode="auto">
          <a:xfrm rot="3467770">
            <a:off x="3697055" y="1466404"/>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25" name="AutoShape 9"/>
          <p:cNvSpPr>
            <a:spLocks noChangeArrowheads="1"/>
          </p:cNvSpPr>
          <p:nvPr/>
        </p:nvSpPr>
        <p:spPr bwMode="auto">
          <a:xfrm rot="18132230" flipH="1">
            <a:off x="5297255" y="1466404"/>
            <a:ext cx="211138" cy="914400"/>
          </a:xfrm>
          <a:prstGeom prst="downArrow">
            <a:avLst>
              <a:gd name="adj1" fmla="val 50000"/>
              <a:gd name="adj2" fmla="val 10827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endParaRPr lang="de-DE" altLang="de-DE" sz="2000">
              <a:latin typeface="Times New Roman" pitchFamily="18" charset="0"/>
            </a:endParaRPr>
          </a:p>
        </p:txBody>
      </p:sp>
      <p:sp>
        <p:nvSpPr>
          <p:cNvPr id="26" name="Text Box 10"/>
          <p:cNvSpPr txBox="1">
            <a:spLocks noChangeArrowheads="1"/>
          </p:cNvSpPr>
          <p:nvPr/>
        </p:nvSpPr>
        <p:spPr bwMode="auto">
          <a:xfrm>
            <a:off x="1745224" y="4027835"/>
            <a:ext cx="6400800" cy="158908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r>
              <a:rPr lang="de-DE" altLang="de-DE" sz="1800" b="1" dirty="0" err="1"/>
              <a:t>Energiesteuererstattung</a:t>
            </a:r>
            <a:r>
              <a:rPr lang="de-DE" altLang="de-DE" sz="1800" b="1" dirty="0"/>
              <a:t>:</a:t>
            </a:r>
            <a:endParaRPr lang="de-DE" altLang="de-DE" sz="1800" b="1" dirty="0">
              <a:solidFill>
                <a:srgbClr val="FF0000"/>
              </a:solidFill>
            </a:endParaRPr>
          </a:p>
          <a:p>
            <a:pPr marL="285750" indent="-285750">
              <a:spcBef>
                <a:spcPct val="50000"/>
              </a:spcBef>
              <a:buFont typeface="Wingdings" charset="2"/>
              <a:buChar char="Ø"/>
            </a:pPr>
            <a:r>
              <a:rPr lang="de-DE" altLang="de-DE" sz="1600" dirty="0"/>
              <a:t>Ratenzahlung ist möglich, muss aber peinlich genau überwacht werden</a:t>
            </a:r>
          </a:p>
          <a:p>
            <a:pPr marL="285750" indent="-285750">
              <a:spcBef>
                <a:spcPct val="50000"/>
              </a:spcBef>
              <a:buFont typeface="Wingdings" charset="2"/>
              <a:buChar char="Ø"/>
            </a:pPr>
            <a:r>
              <a:rPr lang="de-DE" altLang="de-DE" sz="1600" dirty="0"/>
              <a:t>Aktuelle Lieferungen müssen gleich bezahlt werden – für die gibt es keine Erstattung mehr</a:t>
            </a:r>
          </a:p>
        </p:txBody>
      </p:sp>
    </p:spTree>
    <p:extLst>
      <p:ext uri="{BB962C8B-B14F-4D97-AF65-F5344CB8AC3E}">
        <p14:creationId xmlns:p14="http://schemas.microsoft.com/office/powerpoint/2010/main" val="20083343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7" name="Titel 1"/>
          <p:cNvSpPr txBox="1">
            <a:spLocks/>
          </p:cNvSpPr>
          <p:nvPr/>
        </p:nvSpPr>
        <p:spPr>
          <a:xfrm>
            <a:off x="2123728" y="274638"/>
            <a:ext cx="6563072" cy="56207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3000" b="1" dirty="0" smtClean="0">
                <a:solidFill>
                  <a:srgbClr val="0000CC"/>
                </a:solidFill>
              </a:rPr>
              <a:t>Weitere Veranstaltungen / Unterlagen</a:t>
            </a:r>
            <a:endParaRPr lang="de-DE" sz="3000" b="1" dirty="0">
              <a:solidFill>
                <a:srgbClr val="0000CC"/>
              </a:solidFill>
            </a:endParaRPr>
          </a:p>
        </p:txBody>
      </p:sp>
      <p:sp>
        <p:nvSpPr>
          <p:cNvPr id="8" name="Text Box 5"/>
          <p:cNvSpPr txBox="1">
            <a:spLocks noChangeArrowheads="1"/>
          </p:cNvSpPr>
          <p:nvPr/>
        </p:nvSpPr>
        <p:spPr bwMode="auto">
          <a:xfrm>
            <a:off x="992502" y="1820718"/>
            <a:ext cx="7971986" cy="4185761"/>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indent="0">
              <a:spcBef>
                <a:spcPct val="50000"/>
              </a:spcBef>
            </a:pPr>
            <a:r>
              <a:rPr lang="de-DE" altLang="de-DE" sz="2800" dirty="0" smtClean="0"/>
              <a:t>Die </a:t>
            </a:r>
            <a:r>
              <a:rPr lang="de-DE" altLang="de-DE" sz="2800" dirty="0" err="1" smtClean="0"/>
              <a:t>Flolien</a:t>
            </a:r>
            <a:r>
              <a:rPr lang="de-DE" altLang="de-DE" sz="2800" dirty="0" smtClean="0"/>
              <a:t> dieses Vortrages können Sie downloaden unter </a:t>
            </a:r>
          </a:p>
          <a:p>
            <a:pPr marL="0" indent="0">
              <a:spcBef>
                <a:spcPct val="50000"/>
              </a:spcBef>
            </a:pPr>
            <a:r>
              <a:rPr lang="de-DE" altLang="de-DE" sz="2800" dirty="0" smtClean="0"/>
              <a:t>www.schaefer-valerio.de/downloads </a:t>
            </a:r>
          </a:p>
          <a:p>
            <a:pPr marL="0" indent="0">
              <a:spcBef>
                <a:spcPct val="50000"/>
              </a:spcBef>
            </a:pPr>
            <a:endParaRPr lang="de-DE" altLang="de-DE" sz="2800" dirty="0"/>
          </a:p>
          <a:p>
            <a:pPr marL="0" indent="0">
              <a:spcBef>
                <a:spcPct val="50000"/>
              </a:spcBef>
            </a:pPr>
            <a:r>
              <a:rPr lang="de-DE" altLang="de-DE" sz="2800" dirty="0" smtClean="0"/>
              <a:t>Seminar </a:t>
            </a:r>
            <a:r>
              <a:rPr lang="de-DE" altLang="de-DE" sz="2800" dirty="0" smtClean="0"/>
              <a:t>„Anwenderseminar Energie-</a:t>
            </a:r>
            <a:r>
              <a:rPr lang="de-DE" altLang="de-DE" sz="2800" dirty="0" err="1" smtClean="0"/>
              <a:t>steuerentlastung</a:t>
            </a:r>
            <a:r>
              <a:rPr lang="de-DE" altLang="de-DE" sz="2800" dirty="0" smtClean="0"/>
              <a:t>“ </a:t>
            </a:r>
            <a:r>
              <a:rPr lang="de-DE" altLang="de-DE" sz="2800" dirty="0" smtClean="0"/>
              <a:t>mit </a:t>
            </a:r>
            <a:r>
              <a:rPr lang="de-DE" altLang="de-DE" sz="2800" dirty="0" smtClean="0"/>
              <a:t>der </a:t>
            </a:r>
            <a:r>
              <a:rPr lang="de-DE" altLang="de-DE" sz="2800" dirty="0" err="1" smtClean="0"/>
              <a:t>Atradius</a:t>
            </a:r>
            <a:r>
              <a:rPr lang="de-DE" altLang="de-DE" sz="2800" dirty="0" smtClean="0"/>
              <a:t> </a:t>
            </a:r>
            <a:r>
              <a:rPr lang="de-DE" altLang="de-DE" sz="2800" dirty="0" smtClean="0"/>
              <a:t>Warenkreditversicherung am 27.10.206 in Stuttgart</a:t>
            </a:r>
            <a:endParaRPr lang="de-DE" altLang="de-DE" sz="2800" dirty="0"/>
          </a:p>
        </p:txBody>
      </p:sp>
    </p:spTree>
    <p:extLst>
      <p:ext uri="{BB962C8B-B14F-4D97-AF65-F5344CB8AC3E}">
        <p14:creationId xmlns:p14="http://schemas.microsoft.com/office/powerpoint/2010/main" val="1842261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3B46A3F9-BC9F-4B28-91BD-CBC301F68BC4}" type="slidenum">
              <a:rPr lang="de-DE" smtClean="0"/>
              <a:t>4</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3"/>
          <p:cNvSpPr txBox="1">
            <a:spLocks noChangeArrowheads="1"/>
          </p:cNvSpPr>
          <p:nvPr/>
        </p:nvSpPr>
        <p:spPr bwMode="auto">
          <a:xfrm>
            <a:off x="1165225" y="1828800"/>
            <a:ext cx="7292975"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2588" indent="-382588">
              <a:spcBef>
                <a:spcPct val="20000"/>
              </a:spcBef>
              <a:buChar char="•"/>
              <a:tabLst>
                <a:tab pos="3427413" algn="l"/>
              </a:tabLst>
              <a:defRPr sz="3200">
                <a:solidFill>
                  <a:srgbClr val="000066"/>
                </a:solidFill>
                <a:latin typeface="Times New Roman" charset="0"/>
              </a:defRPr>
            </a:lvl1pPr>
            <a:lvl2pPr marL="742950" indent="-285750">
              <a:spcBef>
                <a:spcPct val="20000"/>
              </a:spcBef>
              <a:buChar char="–"/>
              <a:tabLst>
                <a:tab pos="3427413" algn="l"/>
              </a:tabLst>
              <a:defRPr sz="2800">
                <a:solidFill>
                  <a:srgbClr val="000066"/>
                </a:solidFill>
                <a:latin typeface="Times New Roman" charset="0"/>
              </a:defRPr>
            </a:lvl2pPr>
            <a:lvl3pPr marL="1143000" indent="-228600">
              <a:spcBef>
                <a:spcPct val="20000"/>
              </a:spcBef>
              <a:buChar char="•"/>
              <a:tabLst>
                <a:tab pos="3427413" algn="l"/>
              </a:tabLst>
              <a:defRPr sz="2400">
                <a:solidFill>
                  <a:srgbClr val="000066"/>
                </a:solidFill>
                <a:latin typeface="Times New Roman" charset="0"/>
              </a:defRPr>
            </a:lvl3pPr>
            <a:lvl4pPr marL="1600200" indent="-228600">
              <a:spcBef>
                <a:spcPct val="20000"/>
              </a:spcBef>
              <a:buChar char="–"/>
              <a:tabLst>
                <a:tab pos="3427413" algn="l"/>
              </a:tabLst>
              <a:defRPr sz="2000">
                <a:solidFill>
                  <a:srgbClr val="000066"/>
                </a:solidFill>
                <a:latin typeface="Times New Roman" charset="0"/>
              </a:defRPr>
            </a:lvl4pPr>
            <a:lvl5pPr marL="2057400" indent="-228600">
              <a:spcBef>
                <a:spcPct val="20000"/>
              </a:spcBef>
              <a:buChar char="»"/>
              <a:tabLst>
                <a:tab pos="3427413" algn="l"/>
              </a:tabLst>
              <a:defRPr sz="2000">
                <a:solidFill>
                  <a:srgbClr val="000066"/>
                </a:solidFill>
                <a:latin typeface="Times New Roman" charset="0"/>
              </a:defRPr>
            </a:lvl5pPr>
            <a:lvl6pPr marL="2514600" indent="-228600" eaLnBrk="0" fontAlgn="base" hangingPunct="0">
              <a:spcBef>
                <a:spcPct val="20000"/>
              </a:spcBef>
              <a:spcAft>
                <a:spcPct val="0"/>
              </a:spcAft>
              <a:buChar char="»"/>
              <a:tabLst>
                <a:tab pos="3427413" algn="l"/>
              </a:tabLst>
              <a:defRPr sz="2000">
                <a:solidFill>
                  <a:srgbClr val="000066"/>
                </a:solidFill>
                <a:latin typeface="Times New Roman" charset="0"/>
              </a:defRPr>
            </a:lvl6pPr>
            <a:lvl7pPr marL="2971800" indent="-228600" eaLnBrk="0" fontAlgn="base" hangingPunct="0">
              <a:spcBef>
                <a:spcPct val="20000"/>
              </a:spcBef>
              <a:spcAft>
                <a:spcPct val="0"/>
              </a:spcAft>
              <a:buChar char="»"/>
              <a:tabLst>
                <a:tab pos="3427413" algn="l"/>
              </a:tabLst>
              <a:defRPr sz="2000">
                <a:solidFill>
                  <a:srgbClr val="000066"/>
                </a:solidFill>
                <a:latin typeface="Times New Roman" charset="0"/>
              </a:defRPr>
            </a:lvl7pPr>
            <a:lvl8pPr marL="3429000" indent="-228600" eaLnBrk="0" fontAlgn="base" hangingPunct="0">
              <a:spcBef>
                <a:spcPct val="20000"/>
              </a:spcBef>
              <a:spcAft>
                <a:spcPct val="0"/>
              </a:spcAft>
              <a:buChar char="»"/>
              <a:tabLst>
                <a:tab pos="3427413" algn="l"/>
              </a:tabLst>
              <a:defRPr sz="2000">
                <a:solidFill>
                  <a:srgbClr val="000066"/>
                </a:solidFill>
                <a:latin typeface="Times New Roman" charset="0"/>
              </a:defRPr>
            </a:lvl8pPr>
            <a:lvl9pPr marL="3886200" indent="-228600" eaLnBrk="0" fontAlgn="base" hangingPunct="0">
              <a:spcBef>
                <a:spcPct val="20000"/>
              </a:spcBef>
              <a:spcAft>
                <a:spcPct val="0"/>
              </a:spcAft>
              <a:buChar char="»"/>
              <a:tabLst>
                <a:tab pos="3427413" algn="l"/>
              </a:tabLst>
              <a:defRPr sz="2000">
                <a:solidFill>
                  <a:srgbClr val="000066"/>
                </a:solidFill>
                <a:latin typeface="Times New Roman" charset="0"/>
              </a:defRPr>
            </a:lvl9pPr>
          </a:lstStyle>
          <a:p>
            <a:pPr>
              <a:spcBef>
                <a:spcPct val="50000"/>
              </a:spcBef>
              <a:buFont typeface="Wingdings" pitchFamily="2" charset="2"/>
              <a:buChar char="Ø"/>
            </a:pPr>
            <a:r>
              <a:rPr lang="de-DE" altLang="de-DE" sz="2400" dirty="0">
                <a:solidFill>
                  <a:schemeClr val="tx1"/>
                </a:solidFill>
                <a:latin typeface="Arial" charset="0"/>
              </a:rPr>
              <a:t>Die Energiesteuerentlastung resultiert aus den Insolvenzen der Abnehmer.</a:t>
            </a:r>
          </a:p>
          <a:p>
            <a:pPr>
              <a:spcBef>
                <a:spcPct val="50000"/>
              </a:spcBef>
              <a:buFont typeface="Wingdings" pitchFamily="2" charset="2"/>
              <a:buChar char="Ø"/>
            </a:pPr>
            <a:r>
              <a:rPr lang="de-DE" altLang="de-DE" sz="2400" dirty="0">
                <a:solidFill>
                  <a:schemeClr val="tx1"/>
                </a:solidFill>
                <a:latin typeface="Arial" charset="0"/>
              </a:rPr>
              <a:t>Zunehmend kommen hierbei Tatbestände der Insolvenzverwalteranfechtung zum tragen, die einen solchen Ausfall provozieren. </a:t>
            </a:r>
          </a:p>
          <a:p>
            <a:pPr>
              <a:spcBef>
                <a:spcPct val="50000"/>
              </a:spcBef>
              <a:buFont typeface="Wingdings" pitchFamily="2" charset="2"/>
              <a:buChar char="Ø"/>
            </a:pPr>
            <a:r>
              <a:rPr lang="de-DE" altLang="de-DE" sz="2400" dirty="0">
                <a:solidFill>
                  <a:schemeClr val="tx1"/>
                </a:solidFill>
                <a:latin typeface="Arial" charset="0"/>
              </a:rPr>
              <a:t>Nicht alle Anfechtungen sind berechtigt.</a:t>
            </a:r>
          </a:p>
          <a:p>
            <a:pPr>
              <a:spcBef>
                <a:spcPct val="50000"/>
              </a:spcBef>
              <a:buFont typeface="Wingdings" pitchFamily="2" charset="2"/>
              <a:buChar char="Ø"/>
            </a:pPr>
            <a:r>
              <a:rPr lang="de-DE" altLang="de-DE" sz="2400" dirty="0">
                <a:solidFill>
                  <a:schemeClr val="tx1"/>
                </a:solidFill>
                <a:latin typeface="Arial" charset="0"/>
              </a:rPr>
              <a:t>Hieraus hat sich eine Spezialisierung auf die Gläubigervertretung bei Insolvenzanfechtungen herausgebildet.</a:t>
            </a:r>
          </a:p>
        </p:txBody>
      </p:sp>
    </p:spTree>
    <p:extLst>
      <p:ext uri="{BB962C8B-B14F-4D97-AF65-F5344CB8AC3E}">
        <p14:creationId xmlns:p14="http://schemas.microsoft.com/office/powerpoint/2010/main" val="10992952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endParaRPr lang="de-DE" sz="3000" b="1" dirty="0">
              <a:solidFill>
                <a:srgbClr val="0000CC"/>
              </a:solidFill>
            </a:endParaRPr>
          </a:p>
        </p:txBody>
      </p:sp>
      <p:sp>
        <p:nvSpPr>
          <p:cNvPr id="5" name="Foliennummernplatzhalter 4"/>
          <p:cNvSpPr>
            <a:spLocks noGrp="1"/>
          </p:cNvSpPr>
          <p:nvPr>
            <p:ph type="sldNum" sz="quarter" idx="12"/>
          </p:nvPr>
        </p:nvSpPr>
        <p:spPr/>
        <p:txBody>
          <a:bodyPr/>
          <a:lstStyle/>
          <a:p>
            <a:fld id="{3B46A3F9-BC9F-4B28-91BD-CBC301F68BC4}" type="slidenum">
              <a:rPr lang="de-DE" smtClean="0"/>
              <a:t>40</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21" name="Text Box 5"/>
          <p:cNvSpPr txBox="1">
            <a:spLocks noChangeArrowheads="1"/>
          </p:cNvSpPr>
          <p:nvPr/>
        </p:nvSpPr>
        <p:spPr bwMode="auto">
          <a:xfrm>
            <a:off x="1286008" y="1983895"/>
            <a:ext cx="6553200" cy="2282825"/>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lgn="ctr">
              <a:spcBef>
                <a:spcPct val="50000"/>
              </a:spcBef>
              <a:buFont typeface="Wingdings" pitchFamily="2" charset="2"/>
              <a:buNone/>
            </a:pPr>
            <a:r>
              <a:rPr lang="de-DE" altLang="de-DE" sz="2400" b="1" dirty="0"/>
              <a:t>Vielen Dank für Ihre Aufmerksamkeit und erfolgreiche Geschäfte</a:t>
            </a:r>
          </a:p>
          <a:p>
            <a:pPr algn="ctr">
              <a:spcBef>
                <a:spcPct val="50000"/>
              </a:spcBef>
              <a:buFont typeface="Wingdings" pitchFamily="2" charset="2"/>
              <a:buNone/>
            </a:pPr>
            <a:endParaRPr lang="de-DE" altLang="de-DE" sz="2400" b="1" dirty="0"/>
          </a:p>
          <a:p>
            <a:pPr algn="ctr">
              <a:spcBef>
                <a:spcPct val="50000"/>
              </a:spcBef>
              <a:buFont typeface="Wingdings" pitchFamily="2" charset="2"/>
              <a:buNone/>
            </a:pPr>
            <a:r>
              <a:rPr lang="de-DE" altLang="de-DE" sz="2400" b="1" dirty="0"/>
              <a:t>Glück auf</a:t>
            </a:r>
            <a:endParaRPr lang="de-DE" altLang="de-DE" sz="2400" dirty="0">
              <a:latin typeface="Times New Roman" pitchFamily="18" charset="0"/>
            </a:endParaRPr>
          </a:p>
        </p:txBody>
      </p:sp>
      <p:sp>
        <p:nvSpPr>
          <p:cNvPr id="10" name="Textfeld 9"/>
          <p:cNvSpPr txBox="1"/>
          <p:nvPr/>
        </p:nvSpPr>
        <p:spPr bwMode="auto">
          <a:xfrm>
            <a:off x="251520" y="5108991"/>
            <a:ext cx="3672408" cy="120032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r>
              <a:rPr lang="de-DE" sz="1200" dirty="0">
                <a:latin typeface="Arial" charset="0"/>
              </a:rPr>
              <a:t>Kanzlei Schäfer </a:t>
            </a:r>
            <a:r>
              <a:rPr lang="de-DE" sz="1200" dirty="0"/>
              <a:t>●</a:t>
            </a:r>
            <a:r>
              <a:rPr lang="de-DE" sz="1200" dirty="0">
                <a:latin typeface="Arial" charset="0"/>
              </a:rPr>
              <a:t> Valerio, Rechtsanwälte</a:t>
            </a:r>
          </a:p>
          <a:p>
            <a:r>
              <a:rPr lang="de-DE" sz="1200" dirty="0">
                <a:latin typeface="Arial" charset="0"/>
              </a:rPr>
              <a:t>Q 4, 18</a:t>
            </a:r>
          </a:p>
          <a:p>
            <a:r>
              <a:rPr lang="de-DE" sz="1200" dirty="0">
                <a:latin typeface="Arial" charset="0"/>
              </a:rPr>
              <a:t>68161 Mannheim</a:t>
            </a:r>
          </a:p>
          <a:p>
            <a:r>
              <a:rPr lang="de-DE" sz="1200" dirty="0">
                <a:latin typeface="Arial" charset="0"/>
              </a:rPr>
              <a:t>Telefon:	0621/28508</a:t>
            </a:r>
          </a:p>
          <a:p>
            <a:r>
              <a:rPr lang="de-DE" sz="1200" dirty="0">
                <a:latin typeface="Arial" charset="0"/>
              </a:rPr>
              <a:t>Telefax:	0621/152323</a:t>
            </a:r>
          </a:p>
          <a:p>
            <a:r>
              <a:rPr lang="de-DE" sz="1200" dirty="0">
                <a:latin typeface="Arial" charset="0"/>
              </a:rPr>
              <a:t>kanzlei@schaefer-valerio.de </a:t>
            </a:r>
          </a:p>
        </p:txBody>
      </p:sp>
    </p:spTree>
    <p:extLst>
      <p:ext uri="{BB962C8B-B14F-4D97-AF65-F5344CB8AC3E}">
        <p14:creationId xmlns:p14="http://schemas.microsoft.com/office/powerpoint/2010/main" val="1996973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endParaRPr lang="de-DE" sz="3000" b="1" dirty="0">
              <a:solidFill>
                <a:srgbClr val="0000CC"/>
              </a:solidFill>
            </a:endParaRP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5</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30887"/>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a:spcBef>
                <a:spcPct val="50000"/>
              </a:spcBef>
              <a:buFontTx/>
              <a:buNone/>
            </a:pPr>
            <a:endParaRPr lang="de-DE" altLang="de-DE" sz="2200" dirty="0"/>
          </a:p>
        </p:txBody>
      </p:sp>
      <p:sp>
        <p:nvSpPr>
          <p:cNvPr id="11" name="Text Box 4"/>
          <p:cNvSpPr txBox="1">
            <a:spLocks noChangeArrowheads="1"/>
          </p:cNvSpPr>
          <p:nvPr/>
        </p:nvSpPr>
        <p:spPr bwMode="auto">
          <a:xfrm>
            <a:off x="971600" y="2636912"/>
            <a:ext cx="7162800" cy="1077218"/>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428750" algn="l"/>
                <a:tab pos="2667000" algn="l"/>
              </a:tabLst>
              <a:defRPr sz="3200">
                <a:solidFill>
                  <a:schemeClr val="tx1"/>
                </a:solidFill>
                <a:latin typeface="Verdana" pitchFamily="34" charset="0"/>
              </a:defRPr>
            </a:lvl1pPr>
            <a:lvl2pPr marL="742950" indent="-285750">
              <a:buChar char="–"/>
              <a:tabLst>
                <a:tab pos="1428750" algn="l"/>
                <a:tab pos="2667000" algn="l"/>
              </a:tabLst>
              <a:defRPr sz="2800">
                <a:solidFill>
                  <a:schemeClr val="tx1"/>
                </a:solidFill>
                <a:latin typeface="Verdana" pitchFamily="34" charset="0"/>
              </a:defRPr>
            </a:lvl2pPr>
            <a:lvl3pPr marL="1143000" indent="-228600">
              <a:tabLst>
                <a:tab pos="1428750" algn="l"/>
                <a:tab pos="2667000" algn="l"/>
              </a:tabLst>
              <a:defRPr sz="2400">
                <a:solidFill>
                  <a:schemeClr val="tx1"/>
                </a:solidFill>
                <a:latin typeface="Verdana" pitchFamily="34" charset="0"/>
              </a:defRPr>
            </a:lvl3pPr>
            <a:lvl4pPr marL="1600200" indent="-228600">
              <a:buChar char="–"/>
              <a:tabLst>
                <a:tab pos="1428750" algn="l"/>
                <a:tab pos="2667000" algn="l"/>
              </a:tabLst>
              <a:defRPr sz="2000">
                <a:solidFill>
                  <a:schemeClr val="tx1"/>
                </a:solidFill>
                <a:latin typeface="Verdana" pitchFamily="34" charset="0"/>
              </a:defRPr>
            </a:lvl4pPr>
            <a:lvl5pPr marL="2057400" indent="-228600">
              <a:buChar char="»"/>
              <a:tabLst>
                <a:tab pos="1428750" algn="l"/>
                <a:tab pos="2667000" algn="l"/>
              </a:tabLst>
              <a:defRPr sz="2000">
                <a:solidFill>
                  <a:schemeClr val="tx1"/>
                </a:solidFill>
                <a:latin typeface="Verdana" pitchFamily="34" charset="0"/>
              </a:defRPr>
            </a:lvl5pPr>
            <a:lvl6pPr marL="25146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6pPr>
            <a:lvl7pPr marL="29718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7pPr>
            <a:lvl8pPr marL="34290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8pPr>
            <a:lvl9pPr marL="3886200" indent="-228600" eaLnBrk="0" fontAlgn="base" hangingPunct="0">
              <a:spcBef>
                <a:spcPct val="20000"/>
              </a:spcBef>
              <a:spcAft>
                <a:spcPct val="0"/>
              </a:spcAft>
              <a:buChar char="»"/>
              <a:tabLst>
                <a:tab pos="1428750" algn="l"/>
                <a:tab pos="2667000" algn="l"/>
              </a:tabLst>
              <a:defRPr sz="2000">
                <a:solidFill>
                  <a:schemeClr val="tx1"/>
                </a:solidFill>
                <a:latin typeface="Verdana" pitchFamily="34" charset="0"/>
              </a:defRPr>
            </a:lvl9pPr>
          </a:lstStyle>
          <a:p>
            <a:pPr algn="ctr">
              <a:spcBef>
                <a:spcPct val="50000"/>
              </a:spcBef>
              <a:buFontTx/>
              <a:buNone/>
            </a:pPr>
            <a:r>
              <a:rPr lang="de-DE" altLang="de-DE" b="1" dirty="0"/>
              <a:t>Problemfeld der </a:t>
            </a:r>
            <a:r>
              <a:rPr lang="de-DE" altLang="de-DE" b="1" dirty="0" smtClean="0"/>
              <a:t>Insolvenzanfechtung</a:t>
            </a:r>
            <a:endParaRPr lang="de-DE" altLang="de-DE" b="1" dirty="0"/>
          </a:p>
        </p:txBody>
      </p:sp>
    </p:spTree>
    <p:extLst>
      <p:ext uri="{BB962C8B-B14F-4D97-AF65-F5344CB8AC3E}">
        <p14:creationId xmlns:p14="http://schemas.microsoft.com/office/powerpoint/2010/main" val="1592636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Probleme mit dem Insolvenzverwalter </a:t>
            </a:r>
          </a:p>
        </p:txBody>
      </p:sp>
      <p:sp>
        <p:nvSpPr>
          <p:cNvPr id="4" name="Fußzeilenplatzhalter 3"/>
          <p:cNvSpPr>
            <a:spLocks noGrp="1"/>
          </p:cNvSpPr>
          <p:nvPr>
            <p:ph type="ftr" sz="quarter" idx="11"/>
          </p:nvPr>
        </p:nvSpPr>
        <p:spPr/>
        <p:txBody>
          <a:bodyPr/>
          <a:lstStyle/>
          <a:p>
            <a:r>
              <a:rPr lang="de-DE"/>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6</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1029"/>
          <p:cNvSpPr txBox="1">
            <a:spLocks noChangeArrowheads="1"/>
          </p:cNvSpPr>
          <p:nvPr/>
        </p:nvSpPr>
        <p:spPr bwMode="auto">
          <a:xfrm>
            <a:off x="1080000" y="1260000"/>
            <a:ext cx="7560000" cy="5032375"/>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50000"/>
              </a:spcBef>
              <a:buFontTx/>
              <a:buNone/>
              <a:defRPr/>
            </a:pPr>
            <a:r>
              <a:rPr lang="de-DE" sz="2400" b="1" dirty="0">
                <a:latin typeface="Verdana" pitchFamily="34" charset="0"/>
              </a:rPr>
              <a:t>Typischer Ablauf der Insolvenz </a:t>
            </a:r>
          </a:p>
          <a:p>
            <a:pPr>
              <a:spcBef>
                <a:spcPct val="50000"/>
              </a:spcBef>
              <a:buFont typeface="Wingdings" pitchFamily="2" charset="2"/>
              <a:buChar char="Ø"/>
              <a:defRPr/>
            </a:pPr>
            <a:r>
              <a:rPr lang="de-DE" sz="2200" dirty="0">
                <a:latin typeface="Verdana" pitchFamily="34" charset="0"/>
              </a:rPr>
              <a:t>Antrag auf Eröffnung des Insolvenzverfahrens</a:t>
            </a:r>
          </a:p>
          <a:p>
            <a:pPr>
              <a:spcBef>
                <a:spcPct val="50000"/>
              </a:spcBef>
              <a:buFont typeface="Wingdings" pitchFamily="2" charset="2"/>
              <a:buChar char="Ø"/>
              <a:defRPr/>
            </a:pPr>
            <a:r>
              <a:rPr lang="de-DE" sz="2200" dirty="0">
                <a:latin typeface="Verdana" pitchFamily="34" charset="0"/>
              </a:rPr>
              <a:t>Bearbeitung des Antrages</a:t>
            </a:r>
          </a:p>
          <a:p>
            <a:pPr>
              <a:spcBef>
                <a:spcPct val="50000"/>
              </a:spcBef>
              <a:buFont typeface="Wingdings" pitchFamily="2" charset="2"/>
              <a:buChar char="Ø"/>
              <a:defRPr/>
            </a:pPr>
            <a:r>
              <a:rPr lang="de-DE" sz="2200" dirty="0">
                <a:latin typeface="Verdana" pitchFamily="34" charset="0"/>
              </a:rPr>
              <a:t>Eröffnung vorläufiges Verfahren</a:t>
            </a:r>
          </a:p>
          <a:p>
            <a:pPr>
              <a:spcBef>
                <a:spcPct val="50000"/>
              </a:spcBef>
              <a:buFont typeface="Wingdings" pitchFamily="2" charset="2"/>
              <a:buChar char="Ø"/>
              <a:defRPr/>
            </a:pPr>
            <a:r>
              <a:rPr lang="de-DE" sz="2200" dirty="0">
                <a:latin typeface="Verdana" pitchFamily="34" charset="0"/>
              </a:rPr>
              <a:t>Eröffnung des endgültigen Insolvenzverfahrens</a:t>
            </a:r>
          </a:p>
          <a:p>
            <a:pPr>
              <a:spcBef>
                <a:spcPct val="50000"/>
              </a:spcBef>
              <a:buFont typeface="Wingdings" pitchFamily="2" charset="2"/>
              <a:buChar char="Ø"/>
              <a:defRPr/>
            </a:pPr>
            <a:r>
              <a:rPr lang="de-DE" sz="2200" dirty="0">
                <a:latin typeface="Verdana" pitchFamily="34" charset="0"/>
              </a:rPr>
              <a:t>Termin zur Anmeldung etwa nach vier Wochen</a:t>
            </a:r>
          </a:p>
          <a:p>
            <a:pPr>
              <a:spcBef>
                <a:spcPct val="50000"/>
              </a:spcBef>
              <a:buFont typeface="Wingdings" pitchFamily="2" charset="2"/>
              <a:buChar char="Ø"/>
              <a:defRPr/>
            </a:pPr>
            <a:r>
              <a:rPr lang="de-DE" sz="2200" dirty="0">
                <a:latin typeface="Verdana" pitchFamily="34" charset="0"/>
              </a:rPr>
              <a:t>Etwa drei bis vier Wochen nach Anmeldungs-termin ist der Prüfungstermin</a:t>
            </a:r>
          </a:p>
          <a:p>
            <a:pPr>
              <a:spcBef>
                <a:spcPct val="50000"/>
              </a:spcBef>
              <a:buFont typeface="Wingdings" pitchFamily="2" charset="2"/>
              <a:buChar char="Ø"/>
              <a:defRPr/>
            </a:pPr>
            <a:r>
              <a:rPr lang="de-DE" sz="2200" dirty="0">
                <a:latin typeface="Verdana" pitchFamily="34" charset="0"/>
              </a:rPr>
              <a:t>Etwa fünf Jahre danach ist das Verfahren abgeschlossen und Sie erhalten meistens nichts.	</a:t>
            </a:r>
          </a:p>
        </p:txBody>
      </p:sp>
    </p:spTree>
    <p:extLst>
      <p:ext uri="{BB962C8B-B14F-4D97-AF65-F5344CB8AC3E}">
        <p14:creationId xmlns:p14="http://schemas.microsoft.com/office/powerpoint/2010/main" val="1574859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dirty="0"/>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7</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755576" y="1260000"/>
            <a:ext cx="7560000" cy="430887"/>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457200" lvl="1" indent="0">
              <a:spcBef>
                <a:spcPct val="50000"/>
              </a:spcBef>
              <a:buNone/>
            </a:pPr>
            <a:r>
              <a:rPr lang="de-DE" altLang="de-DE" sz="2200" b="1" dirty="0"/>
              <a:t>Praxisrelevante Anfechtungsfälle</a:t>
            </a:r>
          </a:p>
        </p:txBody>
      </p:sp>
      <p:sp>
        <p:nvSpPr>
          <p:cNvPr id="11" name="Text Box 5"/>
          <p:cNvSpPr txBox="1">
            <a:spLocks noChangeArrowheads="1"/>
          </p:cNvSpPr>
          <p:nvPr/>
        </p:nvSpPr>
        <p:spPr bwMode="auto">
          <a:xfrm>
            <a:off x="251520" y="3284984"/>
            <a:ext cx="1368152" cy="8309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C0C0C0">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 130 InsO </a:t>
            </a:r>
            <a:r>
              <a:rPr lang="de-DE" altLang="de-DE" sz="1600" dirty="0" err="1"/>
              <a:t>konkruente</a:t>
            </a:r>
            <a:r>
              <a:rPr lang="de-DE" altLang="de-DE" sz="1600" dirty="0"/>
              <a:t> Deckung</a:t>
            </a:r>
          </a:p>
        </p:txBody>
      </p:sp>
      <p:sp>
        <p:nvSpPr>
          <p:cNvPr id="12" name="Text Box 5"/>
          <p:cNvSpPr txBox="1">
            <a:spLocks noChangeArrowheads="1"/>
          </p:cNvSpPr>
          <p:nvPr/>
        </p:nvSpPr>
        <p:spPr bwMode="auto">
          <a:xfrm>
            <a:off x="1763688" y="3284984"/>
            <a:ext cx="1531016" cy="8309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C0C0C0">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 131 InsO </a:t>
            </a:r>
            <a:r>
              <a:rPr lang="de-DE" altLang="de-DE" sz="1600" dirty="0" err="1"/>
              <a:t>inkonkruente</a:t>
            </a:r>
            <a:r>
              <a:rPr lang="de-DE" altLang="de-DE" sz="1600" dirty="0"/>
              <a:t> Deckung</a:t>
            </a:r>
          </a:p>
        </p:txBody>
      </p:sp>
      <p:sp>
        <p:nvSpPr>
          <p:cNvPr id="13" name="Text Box 5"/>
          <p:cNvSpPr txBox="1">
            <a:spLocks noChangeArrowheads="1"/>
          </p:cNvSpPr>
          <p:nvPr/>
        </p:nvSpPr>
        <p:spPr bwMode="auto">
          <a:xfrm>
            <a:off x="395536" y="4604935"/>
            <a:ext cx="2808312" cy="120032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Anfechtungszeitraum:</a:t>
            </a:r>
          </a:p>
          <a:p>
            <a:pPr marL="0" lvl="1" indent="0" algn="ctr">
              <a:spcBef>
                <a:spcPct val="50000"/>
              </a:spcBef>
              <a:buClr>
                <a:srgbClr val="0000FF"/>
              </a:buClr>
              <a:buNone/>
            </a:pPr>
            <a:r>
              <a:rPr lang="de-DE" altLang="de-DE" sz="1600" dirty="0"/>
              <a:t>alle Rechtshandlungen der letzten </a:t>
            </a:r>
            <a:r>
              <a:rPr lang="de-DE" altLang="de-DE" sz="1600" b="1" dirty="0">
                <a:solidFill>
                  <a:srgbClr val="FF0000"/>
                </a:solidFill>
              </a:rPr>
              <a:t>3 Monate </a:t>
            </a:r>
            <a:r>
              <a:rPr lang="de-DE" altLang="de-DE" sz="1600" dirty="0"/>
              <a:t>vor Insolvenzantragstellung</a:t>
            </a:r>
          </a:p>
        </p:txBody>
      </p:sp>
      <p:sp>
        <p:nvSpPr>
          <p:cNvPr id="15" name="Text Box 5"/>
          <p:cNvSpPr txBox="1">
            <a:spLocks noChangeArrowheads="1"/>
          </p:cNvSpPr>
          <p:nvPr/>
        </p:nvSpPr>
        <p:spPr bwMode="auto">
          <a:xfrm>
            <a:off x="3473032" y="3284984"/>
            <a:ext cx="2899168" cy="830997"/>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rgbClr val="C0C0C0">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 133 InsO</a:t>
            </a:r>
            <a:br>
              <a:rPr lang="de-DE" altLang="de-DE" sz="1600" dirty="0"/>
            </a:br>
            <a:r>
              <a:rPr lang="de-DE" altLang="de-DE" sz="1600" dirty="0"/>
              <a:t> vorsätzliche Gläubigerbenachteiligung</a:t>
            </a:r>
          </a:p>
        </p:txBody>
      </p:sp>
      <p:sp>
        <p:nvSpPr>
          <p:cNvPr id="16" name="Text Box 5"/>
          <p:cNvSpPr txBox="1">
            <a:spLocks noChangeArrowheads="1"/>
          </p:cNvSpPr>
          <p:nvPr/>
        </p:nvSpPr>
        <p:spPr bwMode="auto">
          <a:xfrm>
            <a:off x="6876256" y="3284984"/>
            <a:ext cx="1728192" cy="8309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C0C0C0">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 134 InsO unentgeltliche Leistung</a:t>
            </a:r>
          </a:p>
        </p:txBody>
      </p:sp>
      <p:sp>
        <p:nvSpPr>
          <p:cNvPr id="18" name="Text Box 5"/>
          <p:cNvSpPr txBox="1">
            <a:spLocks noChangeArrowheads="1"/>
          </p:cNvSpPr>
          <p:nvPr/>
        </p:nvSpPr>
        <p:spPr bwMode="auto">
          <a:xfrm>
            <a:off x="3491880" y="4581128"/>
            <a:ext cx="2808312" cy="120032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Anfechtungszeitraum:</a:t>
            </a:r>
          </a:p>
          <a:p>
            <a:pPr marL="0" lvl="1" indent="0" algn="ctr">
              <a:spcBef>
                <a:spcPct val="50000"/>
              </a:spcBef>
              <a:buClr>
                <a:srgbClr val="0000FF"/>
              </a:buClr>
              <a:buNone/>
            </a:pPr>
            <a:r>
              <a:rPr lang="de-DE" altLang="de-DE" sz="1600" dirty="0"/>
              <a:t>alle Rechtshandlungen der letzten </a:t>
            </a:r>
            <a:r>
              <a:rPr lang="de-DE" altLang="de-DE" sz="1600" b="1" dirty="0">
                <a:solidFill>
                  <a:srgbClr val="FF0000"/>
                </a:solidFill>
              </a:rPr>
              <a:t>10 Jahre </a:t>
            </a:r>
            <a:r>
              <a:rPr lang="de-DE" altLang="de-DE" sz="1600" dirty="0"/>
              <a:t>vor Insolvenzantragstellung</a:t>
            </a:r>
          </a:p>
        </p:txBody>
      </p:sp>
      <p:sp>
        <p:nvSpPr>
          <p:cNvPr id="19" name="Text Box 5"/>
          <p:cNvSpPr txBox="1">
            <a:spLocks noChangeArrowheads="1"/>
          </p:cNvSpPr>
          <p:nvPr/>
        </p:nvSpPr>
        <p:spPr bwMode="auto">
          <a:xfrm>
            <a:off x="6228184" y="4581128"/>
            <a:ext cx="2808312" cy="1200329"/>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0" lvl="1" indent="0" algn="ctr">
              <a:spcBef>
                <a:spcPct val="50000"/>
              </a:spcBef>
              <a:buClr>
                <a:srgbClr val="0000FF"/>
              </a:buClr>
              <a:buNone/>
            </a:pPr>
            <a:r>
              <a:rPr lang="de-DE" altLang="de-DE" sz="1600" dirty="0"/>
              <a:t>Anfechtungszeitraum:</a:t>
            </a:r>
          </a:p>
          <a:p>
            <a:pPr marL="0" lvl="1" indent="0" algn="ctr">
              <a:spcBef>
                <a:spcPct val="50000"/>
              </a:spcBef>
              <a:buClr>
                <a:srgbClr val="0000FF"/>
              </a:buClr>
              <a:buNone/>
            </a:pPr>
            <a:r>
              <a:rPr lang="de-DE" altLang="de-DE" sz="1600" dirty="0"/>
              <a:t>alle Rechtshandlungen der letzten </a:t>
            </a:r>
            <a:r>
              <a:rPr lang="de-DE" altLang="de-DE" sz="1600" b="1" dirty="0">
                <a:solidFill>
                  <a:srgbClr val="FF0000"/>
                </a:solidFill>
              </a:rPr>
              <a:t>4 Jahre </a:t>
            </a:r>
            <a:r>
              <a:rPr lang="de-DE" altLang="de-DE" sz="1600" dirty="0"/>
              <a:t>vor Insolvenzantragstellung</a:t>
            </a:r>
          </a:p>
        </p:txBody>
      </p:sp>
      <p:cxnSp>
        <p:nvCxnSpPr>
          <p:cNvPr id="20" name="Gerade Verbindung 19"/>
          <p:cNvCxnSpPr/>
          <p:nvPr/>
        </p:nvCxnSpPr>
        <p:spPr>
          <a:xfrm>
            <a:off x="4535576" y="1772816"/>
            <a:ext cx="3096764" cy="147236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Gerade Verbindung 22"/>
          <p:cNvCxnSpPr>
            <a:endCxn id="15" idx="0"/>
          </p:cNvCxnSpPr>
          <p:nvPr/>
        </p:nvCxnSpPr>
        <p:spPr>
          <a:xfrm>
            <a:off x="4535576" y="1772816"/>
            <a:ext cx="38704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Gerade Verbindung 24"/>
          <p:cNvCxnSpPr>
            <a:endCxn id="12" idx="0"/>
          </p:cNvCxnSpPr>
          <p:nvPr/>
        </p:nvCxnSpPr>
        <p:spPr>
          <a:xfrm flipH="1">
            <a:off x="2529196" y="1772816"/>
            <a:ext cx="200638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Gerade Verbindung 26"/>
          <p:cNvCxnSpPr>
            <a:endCxn id="11" idx="0"/>
          </p:cNvCxnSpPr>
          <p:nvPr/>
        </p:nvCxnSpPr>
        <p:spPr>
          <a:xfrm flipH="1">
            <a:off x="935596" y="1772816"/>
            <a:ext cx="3599980" cy="1512168"/>
          </a:xfrm>
          <a:prstGeom prst="line">
            <a:avLst/>
          </a:prstGeom>
        </p:spPr>
        <p:style>
          <a:lnRef idx="1">
            <a:schemeClr val="accent1"/>
          </a:lnRef>
          <a:fillRef idx="0">
            <a:schemeClr val="accent1"/>
          </a:fillRef>
          <a:effectRef idx="0">
            <a:schemeClr val="accent1"/>
          </a:effectRef>
          <a:fontRef idx="minor">
            <a:schemeClr val="tx1"/>
          </a:fontRef>
        </p:style>
      </p:cxnSp>
      <p:sp>
        <p:nvSpPr>
          <p:cNvPr id="28" name="Pfeil nach unten 27"/>
          <p:cNvSpPr/>
          <p:nvPr/>
        </p:nvSpPr>
        <p:spPr>
          <a:xfrm>
            <a:off x="971600" y="4221088"/>
            <a:ext cx="1512168" cy="3838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Pfeil nach unten 28"/>
          <p:cNvSpPr/>
          <p:nvPr/>
        </p:nvSpPr>
        <p:spPr>
          <a:xfrm>
            <a:off x="4716016" y="4197281"/>
            <a:ext cx="418968" cy="3838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Pfeil nach unten 29"/>
          <p:cNvSpPr/>
          <p:nvPr/>
        </p:nvSpPr>
        <p:spPr>
          <a:xfrm>
            <a:off x="7537408" y="4197281"/>
            <a:ext cx="418968" cy="3838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6746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dirty="0"/>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8</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80000" y="1260000"/>
            <a:ext cx="7560000" cy="4324261"/>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457200" lvl="1" indent="0">
              <a:spcBef>
                <a:spcPct val="50000"/>
              </a:spcBef>
              <a:buNone/>
            </a:pPr>
            <a:r>
              <a:rPr lang="de-DE" altLang="de-DE" sz="2200" b="1" dirty="0"/>
              <a:t>Kongruente Deckung § 130 InsO:</a:t>
            </a:r>
          </a:p>
          <a:p>
            <a:pPr marL="457200" lvl="1" indent="-2160000" defTabSz="320675">
              <a:spcBef>
                <a:spcPct val="50000"/>
              </a:spcBef>
              <a:buNone/>
            </a:pPr>
            <a:r>
              <a:rPr lang="de-DE" altLang="de-DE" sz="2200" dirty="0"/>
              <a:t>Kongruent: 	Gläubiger erhält genau das zu dem </a:t>
            </a:r>
            <a:br>
              <a:rPr lang="de-DE" altLang="de-DE" sz="2200" dirty="0"/>
            </a:br>
            <a:r>
              <a:rPr lang="de-DE" altLang="de-DE" sz="2200" dirty="0"/>
              <a:t>					Zeitpunkt, wie es bei Vertragsschluss </a:t>
            </a:r>
            <a:br>
              <a:rPr lang="de-DE" altLang="de-DE" sz="2200" dirty="0"/>
            </a:br>
            <a:r>
              <a:rPr lang="de-DE" altLang="de-DE" sz="2200" dirty="0"/>
              <a:t>					vereinbart war.</a:t>
            </a:r>
          </a:p>
          <a:p>
            <a:pPr lvl="1">
              <a:spcBef>
                <a:spcPct val="50000"/>
              </a:spcBef>
              <a:buClr>
                <a:srgbClr val="0000FF"/>
              </a:buClr>
              <a:buFont typeface="Wingdings" pitchFamily="2" charset="2"/>
              <a:buChar char="Ø"/>
            </a:pPr>
            <a:r>
              <a:rPr lang="de-DE" altLang="de-DE" sz="2200" dirty="0"/>
              <a:t>Zahlung bis zu drei Monate vor Insolvenzantrag</a:t>
            </a:r>
          </a:p>
          <a:p>
            <a:pPr lvl="1">
              <a:spcBef>
                <a:spcPct val="50000"/>
              </a:spcBef>
              <a:buClr>
                <a:srgbClr val="0000FF"/>
              </a:buClr>
              <a:buFont typeface="Wingdings" pitchFamily="2" charset="2"/>
              <a:buChar char="Ø"/>
            </a:pPr>
            <a:r>
              <a:rPr lang="de-DE" altLang="de-DE" sz="2200" dirty="0"/>
              <a:t>Zahlungsunfähigkeit des Gemeinschuldners</a:t>
            </a:r>
          </a:p>
          <a:p>
            <a:pPr lvl="1">
              <a:spcBef>
                <a:spcPct val="50000"/>
              </a:spcBef>
              <a:buClr>
                <a:srgbClr val="0000FF"/>
              </a:buClr>
              <a:buFont typeface="Wingdings" pitchFamily="2" charset="2"/>
              <a:buChar char="Ø"/>
            </a:pPr>
            <a:r>
              <a:rPr lang="de-DE" altLang="de-DE" sz="2200" dirty="0"/>
              <a:t>Kenntnis der Zahlungsunfähigkeit</a:t>
            </a:r>
          </a:p>
          <a:p>
            <a:pPr lvl="1">
              <a:spcBef>
                <a:spcPct val="50000"/>
              </a:spcBef>
              <a:buClr>
                <a:srgbClr val="0000FF"/>
              </a:buClr>
              <a:buFont typeface="Wingdings" pitchFamily="2" charset="2"/>
              <a:buChar char="Ø"/>
            </a:pPr>
            <a:r>
              <a:rPr lang="de-DE" altLang="de-DE" sz="2200" dirty="0"/>
              <a:t>Oder: nach Eröffnung des (vorläufigen) Verfahrens</a:t>
            </a:r>
          </a:p>
        </p:txBody>
      </p:sp>
    </p:spTree>
    <p:extLst>
      <p:ext uri="{BB962C8B-B14F-4D97-AF65-F5344CB8AC3E}">
        <p14:creationId xmlns:p14="http://schemas.microsoft.com/office/powerpoint/2010/main" val="2310121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274638"/>
            <a:ext cx="6563072" cy="562074"/>
          </a:xfrm>
        </p:spPr>
        <p:txBody>
          <a:bodyPr>
            <a:noAutofit/>
          </a:bodyPr>
          <a:lstStyle/>
          <a:p>
            <a:r>
              <a:rPr lang="de-DE" sz="3000" b="1" dirty="0">
                <a:solidFill>
                  <a:srgbClr val="0000CC"/>
                </a:solidFill>
              </a:rPr>
              <a:t>Insolvenzverwalteranfechtung</a:t>
            </a:r>
          </a:p>
        </p:txBody>
      </p:sp>
      <p:sp>
        <p:nvSpPr>
          <p:cNvPr id="4" name="Fußzeilenplatzhalter 3"/>
          <p:cNvSpPr>
            <a:spLocks noGrp="1"/>
          </p:cNvSpPr>
          <p:nvPr>
            <p:ph type="ftr" sz="quarter" idx="11"/>
          </p:nvPr>
        </p:nvSpPr>
        <p:spPr/>
        <p:txBody>
          <a:bodyPr/>
          <a:lstStyle/>
          <a:p>
            <a:r>
              <a:rPr lang="de-DE" dirty="0"/>
              <a:t>Marcus Schäfer, Rechtsanwalt</a:t>
            </a:r>
          </a:p>
        </p:txBody>
      </p:sp>
      <p:sp>
        <p:nvSpPr>
          <p:cNvPr id="5" name="Foliennummernplatzhalter 4"/>
          <p:cNvSpPr>
            <a:spLocks noGrp="1"/>
          </p:cNvSpPr>
          <p:nvPr>
            <p:ph type="sldNum" sz="quarter" idx="12"/>
          </p:nvPr>
        </p:nvSpPr>
        <p:spPr/>
        <p:txBody>
          <a:bodyPr/>
          <a:lstStyle/>
          <a:p>
            <a:fld id="{3B46A3F9-BC9F-4B28-91BD-CBC301F68BC4}" type="slidenum">
              <a:rPr lang="de-DE" smtClean="0"/>
              <a:t>9</a:t>
            </a:fld>
            <a:endParaRPr lang="de-DE"/>
          </a:p>
        </p:txBody>
      </p:sp>
      <p:grpSp>
        <p:nvGrpSpPr>
          <p:cNvPr id="8" name="Gruppieren 7"/>
          <p:cNvGrpSpPr/>
          <p:nvPr/>
        </p:nvGrpSpPr>
        <p:grpSpPr>
          <a:xfrm>
            <a:off x="179512" y="191170"/>
            <a:ext cx="8784976" cy="6190158"/>
            <a:chOff x="179512" y="692696"/>
            <a:chExt cx="8784976" cy="5472608"/>
          </a:xfrm>
        </p:grpSpPr>
        <p:sp>
          <p:nvSpPr>
            <p:cNvPr id="6" name="Rechteck 5"/>
            <p:cNvSpPr/>
            <p:nvPr/>
          </p:nvSpPr>
          <p:spPr>
            <a:xfrm>
              <a:off x="179512" y="6093296"/>
              <a:ext cx="8784976"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rot="5400000">
              <a:off x="6228484" y="3356692"/>
              <a:ext cx="5400000" cy="72008"/>
            </a:xfrm>
            <a:prstGeom prst="rect">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187" y="191170"/>
            <a:ext cx="1731517" cy="782646"/>
          </a:xfrm>
          <a:prstGeom prst="rect">
            <a:avLst/>
          </a:prstGeom>
        </p:spPr>
      </p:pic>
      <p:sp>
        <p:nvSpPr>
          <p:cNvPr id="10" name="Text Box 5"/>
          <p:cNvSpPr txBox="1">
            <a:spLocks noChangeArrowheads="1"/>
          </p:cNvSpPr>
          <p:nvPr/>
        </p:nvSpPr>
        <p:spPr bwMode="auto">
          <a:xfrm>
            <a:off x="1077425" y="1259999"/>
            <a:ext cx="7560000" cy="5170646"/>
          </a:xfrm>
          <a:prstGeom prst="rect">
            <a:avLst/>
          </a:prstGeom>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81000" indent="-381000">
              <a:defRPr sz="3200">
                <a:solidFill>
                  <a:schemeClr val="tx1"/>
                </a:solidFill>
                <a:latin typeface="Verdana" pitchFamily="34" charset="0"/>
              </a:defRPr>
            </a:lvl1pPr>
            <a:lvl2pPr marL="742950" indent="-285750">
              <a:buChar char="–"/>
              <a:defRPr sz="28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buChar char="–"/>
              <a:defRPr sz="2000">
                <a:solidFill>
                  <a:schemeClr val="tx1"/>
                </a:solidFill>
                <a:latin typeface="Verdana" pitchFamily="34" charset="0"/>
              </a:defRPr>
            </a:lvl4pPr>
            <a:lvl5pPr marL="2057400" indent="-228600">
              <a:buChar char="»"/>
              <a:defRPr sz="2000">
                <a:solidFill>
                  <a:schemeClr val="tx1"/>
                </a:solidFill>
                <a:latin typeface="Verdana" pitchFamily="34" charset="0"/>
              </a:defRPr>
            </a:lvl5pPr>
            <a:lvl6pPr marL="2514600" indent="-228600" eaLnBrk="0" fontAlgn="base" hangingPunct="0">
              <a:spcBef>
                <a:spcPct val="20000"/>
              </a:spcBef>
              <a:spcAft>
                <a:spcPct val="0"/>
              </a:spcAft>
              <a:buChar char="»"/>
              <a:defRPr sz="2000">
                <a:solidFill>
                  <a:schemeClr val="tx1"/>
                </a:solidFill>
                <a:latin typeface="Verdana" pitchFamily="34" charset="0"/>
              </a:defRPr>
            </a:lvl6pPr>
            <a:lvl7pPr marL="2971800" indent="-228600" eaLnBrk="0" fontAlgn="base" hangingPunct="0">
              <a:spcBef>
                <a:spcPct val="20000"/>
              </a:spcBef>
              <a:spcAft>
                <a:spcPct val="0"/>
              </a:spcAft>
              <a:buChar char="»"/>
              <a:defRPr sz="2000">
                <a:solidFill>
                  <a:schemeClr val="tx1"/>
                </a:solidFill>
                <a:latin typeface="Verdana" pitchFamily="34" charset="0"/>
              </a:defRPr>
            </a:lvl7pPr>
            <a:lvl8pPr marL="3429000" indent="-228600" eaLnBrk="0" fontAlgn="base" hangingPunct="0">
              <a:spcBef>
                <a:spcPct val="20000"/>
              </a:spcBef>
              <a:spcAft>
                <a:spcPct val="0"/>
              </a:spcAft>
              <a:buChar char="»"/>
              <a:defRPr sz="2000">
                <a:solidFill>
                  <a:schemeClr val="tx1"/>
                </a:solidFill>
                <a:latin typeface="Verdana" pitchFamily="34" charset="0"/>
              </a:defRPr>
            </a:lvl8pPr>
            <a:lvl9pPr marL="3886200" indent="-228600" eaLnBrk="0" fontAlgn="base" hangingPunct="0">
              <a:spcBef>
                <a:spcPct val="20000"/>
              </a:spcBef>
              <a:spcAft>
                <a:spcPct val="0"/>
              </a:spcAft>
              <a:buChar char="»"/>
              <a:defRPr sz="2000">
                <a:solidFill>
                  <a:schemeClr val="tx1"/>
                </a:solidFill>
                <a:latin typeface="Verdana" pitchFamily="34" charset="0"/>
              </a:defRPr>
            </a:lvl9pPr>
          </a:lstStyle>
          <a:p>
            <a:pPr marL="457200" lvl="1" indent="0">
              <a:spcBef>
                <a:spcPct val="50000"/>
              </a:spcBef>
              <a:buNone/>
            </a:pPr>
            <a:r>
              <a:rPr lang="de-DE" altLang="de-DE" sz="2200" b="1" dirty="0"/>
              <a:t>Zahlungsunfähigkeit</a:t>
            </a:r>
          </a:p>
          <a:p>
            <a:pPr marL="1080000" indent="-1080000"/>
            <a:r>
              <a:rPr lang="de-DE" sz="2200" dirty="0"/>
              <a:t>BGH:	Deckungslücke von mehr als 10 % der fälligen und ernsthaft eingeforderten Verbindlichkeiten über einen längeren Zeitraum als drei Wochen.</a:t>
            </a:r>
          </a:p>
          <a:p>
            <a:pPr marL="1080000" indent="-1080000"/>
            <a:r>
              <a:rPr lang="de-DE" sz="2200" dirty="0"/>
              <a:t>	Diese Feststellung kann auch mit Hilfe von Indizien bewiesen werden.</a:t>
            </a:r>
          </a:p>
          <a:p>
            <a:pPr marL="1080000" indent="-1080000"/>
            <a:endParaRPr lang="de-DE" sz="2200" dirty="0"/>
          </a:p>
          <a:p>
            <a:pPr lvl="0">
              <a:buFont typeface="Wingdings" panose="05000000000000000000" pitchFamily="2" charset="2"/>
              <a:buChar char="Ø"/>
            </a:pPr>
            <a:r>
              <a:rPr lang="de-DE" sz="2200" dirty="0"/>
              <a:t>fällige Verbindlichkeiten, die bis zur Insolvenzeröffnung nicht bezahlt werden, deuten auf durchgehende Zahlungsunfähigkeit hin</a:t>
            </a:r>
          </a:p>
          <a:p>
            <a:pPr lvl="0">
              <a:buFont typeface="Wingdings" panose="05000000000000000000" pitchFamily="2" charset="2"/>
              <a:buChar char="Ø"/>
            </a:pPr>
            <a:r>
              <a:rPr lang="de-DE" sz="2200" dirty="0"/>
              <a:t>gegen den Schuldner betriebene Vollstreckungsverfahren</a:t>
            </a:r>
          </a:p>
          <a:p>
            <a:pPr lvl="0">
              <a:buFont typeface="Wingdings" panose="05000000000000000000" pitchFamily="2" charset="2"/>
              <a:buChar char="Ø"/>
            </a:pPr>
            <a:r>
              <a:rPr lang="de-DE" sz="2200" dirty="0"/>
              <a:t>jahrelange Nichtbegleichung von Sozialversicherungsbeiträgen</a:t>
            </a:r>
          </a:p>
        </p:txBody>
      </p:sp>
    </p:spTree>
    <p:extLst>
      <p:ext uri="{BB962C8B-B14F-4D97-AF65-F5344CB8AC3E}">
        <p14:creationId xmlns:p14="http://schemas.microsoft.com/office/powerpoint/2010/main" val="1524607961"/>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ffectLst/>
        <a:extLst>
          <a:ext uri="{909E8E84-426E-40DD-AFC4-6F175D3DCCD1}">
            <a14:hiddenFill xmlns:a14="http://schemas.microsoft.com/office/drawing/2010/main">
              <a:solidFill>
                <a:srgbClr val="C0C0C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wrap="square">
        <a:spAutoFit/>
      </a:bodyPr>
      <a:lstStyle>
        <a:defPPr>
          <a:spcBef>
            <a:spcPct val="50000"/>
          </a:spcBef>
          <a:buFont typeface="Wingdings" pitchFamily="2" charset="2"/>
          <a:buChar char="Ø"/>
          <a:defRPr sz="2200" dirty="0">
            <a:latin typeface="Arial"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1685</Words>
  <Application>Microsoft Office PowerPoint</Application>
  <PresentationFormat>Bildschirmpräsentation (4:3)</PresentationFormat>
  <Paragraphs>352</Paragraphs>
  <Slides>40</Slides>
  <Notes>1</Notes>
  <HiddenSlides>0</HiddenSlides>
  <MMClips>0</MMClips>
  <ScaleCrop>false</ScaleCrop>
  <HeadingPairs>
    <vt:vector size="4" baseType="variant">
      <vt:variant>
        <vt:lpstr>Design</vt:lpstr>
      </vt:variant>
      <vt:variant>
        <vt:i4>1</vt:i4>
      </vt:variant>
      <vt:variant>
        <vt:lpstr>Folientitel</vt:lpstr>
      </vt:variant>
      <vt:variant>
        <vt:i4>40</vt:i4>
      </vt:variant>
    </vt:vector>
  </HeadingPairs>
  <TitlesOfParts>
    <vt:vector size="41" baseType="lpstr">
      <vt:lpstr>Larissa</vt:lpstr>
      <vt:lpstr>PowerPoint-Präsentation</vt:lpstr>
      <vt:lpstr>PowerPoint-Präsentation</vt:lpstr>
      <vt:lpstr>PowerPoint-Präsentation</vt:lpstr>
      <vt:lpstr>PowerPoint-Präsentation</vt:lpstr>
      <vt:lpstr>PowerPoint-Präsentation</vt:lpstr>
      <vt:lpstr>Probleme mit dem Insolvenzverwalter </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Insolvenzverwalteranfechtung</vt:lpstr>
      <vt:lpstr>Regierungsentwurf zur Änderung der InsO</vt:lpstr>
      <vt:lpstr>Regierungsentwurf zur Änderung der InsO</vt:lpstr>
      <vt:lpstr>Referentenentwurf zur Änderung der InsO</vt:lpstr>
      <vt:lpstr>PowerPoint-Präsentation</vt:lpstr>
      <vt:lpstr>Optionen in der Krise des Kunden </vt:lpstr>
      <vt:lpstr>Optionen in der Krise des Kunden </vt:lpstr>
      <vt:lpstr>Optionen in der Krise des Kunden </vt:lpstr>
      <vt:lpstr>Optionen in der Krise des Kunden </vt:lpstr>
      <vt:lpstr>Optionen in der Krise des Kunden </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Marcus Schäfer</dc:creator>
  <cp:lastModifiedBy>Marcus Schäfer</cp:lastModifiedBy>
  <cp:revision>208</cp:revision>
  <cp:lastPrinted>2014-04-02T06:59:50Z</cp:lastPrinted>
  <dcterms:created xsi:type="dcterms:W3CDTF">2014-02-10T09:27:15Z</dcterms:created>
  <dcterms:modified xsi:type="dcterms:W3CDTF">2016-09-27T14:22:37Z</dcterms:modified>
</cp:coreProperties>
</file>